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9F6B4-6A7A-4875-B86B-37F9C1B8D816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03A81-93B8-4F32-9C61-D647591F104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03A81-93B8-4F32-9C61-D647591F1045}" type="slidenum">
              <a:rPr lang="pt-BR" smtClean="0"/>
              <a:pPr/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03A81-93B8-4F32-9C61-D647591F1045}" type="slidenum">
              <a:rPr lang="pt-BR" smtClean="0"/>
              <a:pPr/>
              <a:t>23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49EFB7-D0F2-4009-A853-3B23CB0CE8AE}" type="datetimeFigureOut">
              <a:rPr lang="pt-BR" smtClean="0"/>
              <a:pPr/>
              <a:t>27/07/2010</a:t>
            </a:fld>
            <a:endParaRPr lang="pt-BR" dirty="0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B100DA-9E40-4ACD-A393-FCB47441E94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784976" cy="1944215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Faculdade de Medicina de Santo Amaro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200" b="1" dirty="0" smtClean="0"/>
              <a:t>Disciplina de Cirurgia Vascular</a:t>
            </a:r>
            <a:endParaRPr lang="pt-BR" sz="32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54968"/>
          </a:xfrm>
        </p:spPr>
        <p:txBody>
          <a:bodyPr>
            <a:normAutofit fontScale="40000" lnSpcReduction="20000"/>
          </a:bodyPr>
          <a:lstStyle/>
          <a:p>
            <a:endParaRPr lang="pt-BR" dirty="0" smtClean="0"/>
          </a:p>
          <a:p>
            <a:pPr algn="ctr"/>
            <a:r>
              <a:rPr lang="pt-BR" sz="7000" dirty="0" smtClean="0"/>
              <a:t>Cascata de Coagulação</a:t>
            </a:r>
          </a:p>
          <a:p>
            <a:pPr algn="ctr"/>
            <a:r>
              <a:rPr lang="pt-BR" sz="5800" dirty="0" smtClean="0"/>
              <a:t>2010  </a:t>
            </a:r>
            <a:r>
              <a:rPr lang="pt-BR" sz="6500" dirty="0" smtClean="0"/>
              <a:t>   </a:t>
            </a:r>
            <a:endParaRPr lang="pt-BR" sz="42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372200" y="5445224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Juliana Letra</a:t>
            </a:r>
          </a:p>
          <a:p>
            <a:r>
              <a:rPr lang="pt-BR" sz="2000" b="1" dirty="0" smtClean="0"/>
              <a:t>Leandro Sitchin</a:t>
            </a:r>
          </a:p>
          <a:p>
            <a:r>
              <a:rPr lang="pt-BR" sz="2000" b="1" dirty="0" smtClean="0"/>
              <a:t>Luciana Correa</a:t>
            </a:r>
            <a:endParaRPr 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ascata de Coagulação Monovi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INÍCIO DA COAGULAÇÃO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Chave : Exposição do fator tecidual</a:t>
            </a:r>
          </a:p>
          <a:p>
            <a:endParaRPr lang="pt-BR" dirty="0" smtClean="0"/>
          </a:p>
          <a:p>
            <a:r>
              <a:rPr lang="pt-BR" dirty="0" smtClean="0"/>
              <a:t>O fator tecidual: Molécula transmembrana 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971600" y="3429000"/>
            <a:ext cx="1728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TF +VIIa</a:t>
            </a:r>
          </a:p>
          <a:p>
            <a:endParaRPr lang="pt-BR" b="1" dirty="0"/>
          </a:p>
          <a:p>
            <a:endParaRPr lang="pt-BR" b="1" dirty="0" smtClean="0"/>
          </a:p>
          <a:p>
            <a:r>
              <a:rPr lang="pt-BR" b="1" dirty="0" smtClean="0"/>
              <a:t>IX + VIII</a:t>
            </a:r>
          </a:p>
          <a:p>
            <a:endParaRPr lang="pt-BR" b="1" dirty="0"/>
          </a:p>
          <a:p>
            <a:endParaRPr lang="pt-BR" b="1" dirty="0" smtClean="0"/>
          </a:p>
          <a:p>
            <a:r>
              <a:rPr lang="pt-BR" b="1" dirty="0" smtClean="0"/>
              <a:t> X + V</a:t>
            </a:r>
          </a:p>
          <a:p>
            <a:endParaRPr lang="pt-BR" b="1" dirty="0"/>
          </a:p>
          <a:p>
            <a:endParaRPr lang="pt-BR" b="1" dirty="0" smtClean="0"/>
          </a:p>
          <a:p>
            <a:r>
              <a:rPr lang="pt-BR" b="1" dirty="0" smtClean="0"/>
              <a:t>    II</a:t>
            </a:r>
          </a:p>
          <a:p>
            <a:endParaRPr lang="pt-BR" b="1" dirty="0"/>
          </a:p>
          <a:p>
            <a:r>
              <a:rPr lang="pt-BR" b="1" dirty="0" smtClean="0"/>
              <a:t>COAGULO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19872" y="37170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NOVA VIA DE COAGULAÇÃO</a:t>
            </a:r>
            <a:endParaRPr lang="pt-BR" b="1" dirty="0"/>
          </a:p>
        </p:txBody>
      </p:sp>
      <p:cxnSp>
        <p:nvCxnSpPr>
          <p:cNvPr id="7" name="Conector de seta reta 6"/>
          <p:cNvCxnSpPr/>
          <p:nvPr/>
        </p:nvCxnSpPr>
        <p:spPr>
          <a:xfrm rot="5400000">
            <a:off x="1079612" y="4041068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rot="5400000">
            <a:off x="1043608" y="4869160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rot="5400000">
            <a:off x="1079612" y="5625244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rot="5400000">
            <a:off x="1187624" y="6381328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ruz 55"/>
          <p:cNvSpPr/>
          <p:nvPr/>
        </p:nvSpPr>
        <p:spPr>
          <a:xfrm>
            <a:off x="2627784" y="5229200"/>
            <a:ext cx="360040" cy="432048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Cruz 52"/>
          <p:cNvSpPr/>
          <p:nvPr/>
        </p:nvSpPr>
        <p:spPr>
          <a:xfrm>
            <a:off x="3563888" y="5877272"/>
            <a:ext cx="504056" cy="432048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/>
              <a:t>IIa</a:t>
            </a:r>
            <a:endParaRPr lang="pt-BR" dirty="0"/>
          </a:p>
        </p:txBody>
      </p:sp>
      <p:sp>
        <p:nvSpPr>
          <p:cNvPr id="54" name="Cruz 53"/>
          <p:cNvSpPr/>
          <p:nvPr/>
        </p:nvSpPr>
        <p:spPr>
          <a:xfrm>
            <a:off x="3995936" y="5373216"/>
            <a:ext cx="504056" cy="432048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/>
              <a:t>IIa</a:t>
            </a:r>
            <a:endParaRPr lang="pt-BR" dirty="0"/>
          </a:p>
        </p:txBody>
      </p:sp>
      <p:sp>
        <p:nvSpPr>
          <p:cNvPr id="55" name="Cruz 54"/>
          <p:cNvSpPr/>
          <p:nvPr/>
        </p:nvSpPr>
        <p:spPr>
          <a:xfrm>
            <a:off x="3275856" y="5517232"/>
            <a:ext cx="360040" cy="36004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Cruz 51"/>
          <p:cNvSpPr/>
          <p:nvPr/>
        </p:nvSpPr>
        <p:spPr>
          <a:xfrm>
            <a:off x="1403648" y="5877272"/>
            <a:ext cx="576064" cy="64807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Fluxograma: Atraso 50"/>
          <p:cNvSpPr/>
          <p:nvPr/>
        </p:nvSpPr>
        <p:spPr>
          <a:xfrm>
            <a:off x="755576" y="5877272"/>
            <a:ext cx="648072" cy="64807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Estrela de 5 pontas 49"/>
          <p:cNvSpPr/>
          <p:nvPr/>
        </p:nvSpPr>
        <p:spPr>
          <a:xfrm>
            <a:off x="251520" y="5445224"/>
            <a:ext cx="576064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Atraso 38"/>
          <p:cNvSpPr/>
          <p:nvPr/>
        </p:nvSpPr>
        <p:spPr>
          <a:xfrm>
            <a:off x="3635896" y="4221088"/>
            <a:ext cx="648072" cy="64807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Cruz 39"/>
          <p:cNvSpPr/>
          <p:nvPr/>
        </p:nvSpPr>
        <p:spPr>
          <a:xfrm>
            <a:off x="4283968" y="4221088"/>
            <a:ext cx="576064" cy="64807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Estrela de 5 pontas 37"/>
          <p:cNvSpPr/>
          <p:nvPr/>
        </p:nvSpPr>
        <p:spPr>
          <a:xfrm>
            <a:off x="3131840" y="3717032"/>
            <a:ext cx="576064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Atraso 21"/>
          <p:cNvSpPr/>
          <p:nvPr/>
        </p:nvSpPr>
        <p:spPr>
          <a:xfrm>
            <a:off x="4644008" y="2564904"/>
            <a:ext cx="648072" cy="64807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Pentágono regular 19"/>
          <p:cNvSpPr/>
          <p:nvPr/>
        </p:nvSpPr>
        <p:spPr>
          <a:xfrm>
            <a:off x="3779912" y="2492896"/>
            <a:ext cx="864096" cy="72008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Octógono 20"/>
          <p:cNvSpPr/>
          <p:nvPr/>
        </p:nvSpPr>
        <p:spPr>
          <a:xfrm>
            <a:off x="3275856" y="2348880"/>
            <a:ext cx="648072" cy="504056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/>
          <p:cNvSpPr/>
          <p:nvPr/>
        </p:nvSpPr>
        <p:spPr>
          <a:xfrm>
            <a:off x="827584" y="2420888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/>
          <p:cNvSpPr/>
          <p:nvPr/>
        </p:nvSpPr>
        <p:spPr>
          <a:xfrm>
            <a:off x="251520" y="2060848"/>
            <a:ext cx="720080" cy="11521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Pentágono regular 11"/>
          <p:cNvSpPr/>
          <p:nvPr/>
        </p:nvSpPr>
        <p:spPr>
          <a:xfrm>
            <a:off x="3995936" y="836712"/>
            <a:ext cx="864096" cy="72008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/>
          <p:cNvSpPr/>
          <p:nvPr/>
        </p:nvSpPr>
        <p:spPr>
          <a:xfrm>
            <a:off x="3347864" y="764704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/>
          <p:cNvSpPr/>
          <p:nvPr/>
        </p:nvSpPr>
        <p:spPr>
          <a:xfrm>
            <a:off x="2771800" y="404664"/>
            <a:ext cx="720080" cy="11521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827584" y="764704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riângulo isósceles 7"/>
          <p:cNvSpPr/>
          <p:nvPr/>
        </p:nvSpPr>
        <p:spPr>
          <a:xfrm>
            <a:off x="251520" y="404664"/>
            <a:ext cx="720080" cy="11521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95536" y="105273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FT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99592" y="9087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VII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915816" y="11247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FT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419872" y="83671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VIIa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4211960" y="10527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IX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395536" y="2708920"/>
            <a:ext cx="41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FT</a:t>
            </a:r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899592" y="2492896"/>
            <a:ext cx="545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VIIa</a:t>
            </a:r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347864" y="234888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VIII</a:t>
            </a:r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923928" y="26369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IXa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716016" y="263691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X</a:t>
            </a:r>
          </a:p>
        </p:txBody>
      </p:sp>
      <p:sp>
        <p:nvSpPr>
          <p:cNvPr id="28" name="Menos 27"/>
          <p:cNvSpPr/>
          <p:nvPr/>
        </p:nvSpPr>
        <p:spPr>
          <a:xfrm>
            <a:off x="-900608" y="1268760"/>
            <a:ext cx="7128792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Menos 28"/>
          <p:cNvSpPr/>
          <p:nvPr/>
        </p:nvSpPr>
        <p:spPr>
          <a:xfrm>
            <a:off x="-828600" y="2924944"/>
            <a:ext cx="7128792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Octógono 29"/>
          <p:cNvSpPr/>
          <p:nvPr/>
        </p:nvSpPr>
        <p:spPr>
          <a:xfrm>
            <a:off x="179512" y="3861048"/>
            <a:ext cx="648072" cy="504056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Pentágono regular 30"/>
          <p:cNvSpPr/>
          <p:nvPr/>
        </p:nvSpPr>
        <p:spPr>
          <a:xfrm>
            <a:off x="611560" y="4149080"/>
            <a:ext cx="864096" cy="72008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Atraso 31"/>
          <p:cNvSpPr/>
          <p:nvPr/>
        </p:nvSpPr>
        <p:spPr>
          <a:xfrm>
            <a:off x="1475656" y="4221088"/>
            <a:ext cx="648072" cy="64807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Menos 32"/>
          <p:cNvSpPr/>
          <p:nvPr/>
        </p:nvSpPr>
        <p:spPr>
          <a:xfrm>
            <a:off x="-756592" y="4581128"/>
            <a:ext cx="7128792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251520" y="3933056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VIII</a:t>
            </a:r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755576" y="4365104"/>
            <a:ext cx="484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IXa</a:t>
            </a:r>
            <a:endParaRPr lang="pt-BR" dirty="0"/>
          </a:p>
        </p:txBody>
      </p:sp>
      <p:sp>
        <p:nvSpPr>
          <p:cNvPr id="37" name="Retângulo 36"/>
          <p:cNvSpPr/>
          <p:nvPr/>
        </p:nvSpPr>
        <p:spPr>
          <a:xfrm>
            <a:off x="1547664" y="436510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X</a:t>
            </a:r>
            <a:endParaRPr lang="pt-BR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3275856" y="3933056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</a:t>
            </a:r>
            <a:endParaRPr lang="pt-BR" dirty="0"/>
          </a:p>
        </p:txBody>
      </p:sp>
      <p:sp>
        <p:nvSpPr>
          <p:cNvPr id="42" name="Retângulo 41"/>
          <p:cNvSpPr/>
          <p:nvPr/>
        </p:nvSpPr>
        <p:spPr>
          <a:xfrm>
            <a:off x="3707904" y="4365104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Xa</a:t>
            </a:r>
            <a:endParaRPr lang="pt-BR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4427984" y="436510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II</a:t>
            </a:r>
            <a:endParaRPr lang="pt-BR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5652120" y="692696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Fator tecidual exposto se liga ao fator VII ativado. E esse complexo ativa o fator IX</a:t>
            </a:r>
            <a:endParaRPr lang="pt-BR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5652120" y="242088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Fator IX ativado com o cofator VIII ativa o fator X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5652120" y="400506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fator X ativado com o fator V transforma a protrombina em trombina</a:t>
            </a:r>
            <a:endParaRPr lang="pt-BR" dirty="0"/>
          </a:p>
        </p:txBody>
      </p:sp>
      <p:sp>
        <p:nvSpPr>
          <p:cNvPr id="57" name="Menos 56"/>
          <p:cNvSpPr/>
          <p:nvPr/>
        </p:nvSpPr>
        <p:spPr>
          <a:xfrm>
            <a:off x="-684584" y="6237312"/>
            <a:ext cx="7128792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CaixaDeTexto 57"/>
          <p:cNvSpPr txBox="1"/>
          <p:nvPr/>
        </p:nvSpPr>
        <p:spPr>
          <a:xfrm>
            <a:off x="395536" y="5661248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</a:t>
            </a:r>
            <a:endParaRPr lang="pt-BR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827584" y="60212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Xa</a:t>
            </a:r>
            <a:endParaRPr lang="pt-BR" dirty="0"/>
          </a:p>
        </p:txBody>
      </p:sp>
      <p:sp>
        <p:nvSpPr>
          <p:cNvPr id="60" name="CaixaDeTexto 59"/>
          <p:cNvSpPr txBox="1"/>
          <p:nvPr/>
        </p:nvSpPr>
        <p:spPr>
          <a:xfrm>
            <a:off x="1547664" y="60212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II</a:t>
            </a:r>
            <a:endParaRPr lang="pt-BR" dirty="0"/>
          </a:p>
        </p:txBody>
      </p:sp>
      <p:sp>
        <p:nvSpPr>
          <p:cNvPr id="61" name="CaixaDeTexto 60"/>
          <p:cNvSpPr txBox="1"/>
          <p:nvPr/>
        </p:nvSpPr>
        <p:spPr>
          <a:xfrm>
            <a:off x="2627784" y="522920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IIa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3275856" y="55172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IIa</a:t>
            </a:r>
            <a:endParaRPr lang="pt-BR" dirty="0"/>
          </a:p>
        </p:txBody>
      </p:sp>
      <p:sp>
        <p:nvSpPr>
          <p:cNvPr id="63" name="CaixaDeTexto 62"/>
          <p:cNvSpPr txBox="1"/>
          <p:nvPr/>
        </p:nvSpPr>
        <p:spPr>
          <a:xfrm>
            <a:off x="5652120" y="5445224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trombina ativada, livre do domínio do GLA pode exercer diversas funções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trombina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Molécula multifuncional</a:t>
            </a:r>
          </a:p>
          <a:p>
            <a:r>
              <a:rPr lang="pt-BR" dirty="0" smtClean="0"/>
              <a:t>Não precisa de cofator para exercer sua função enzimática</a:t>
            </a:r>
          </a:p>
          <a:p>
            <a:r>
              <a:rPr lang="pt-BR" dirty="0" smtClean="0"/>
              <a:t>Feed back positivo e Feed back negativo</a:t>
            </a:r>
          </a:p>
          <a:p>
            <a:r>
              <a:rPr lang="pt-BR" dirty="0" smtClean="0"/>
              <a:t>Pequenas quantidades de trombina é responsável pelo processo de retroalimentação.</a:t>
            </a:r>
          </a:p>
          <a:p>
            <a:r>
              <a:rPr lang="pt-BR" dirty="0" smtClean="0"/>
              <a:t>Funções: </a:t>
            </a:r>
          </a:p>
          <a:p>
            <a:pPr>
              <a:buNone/>
            </a:pPr>
            <a:r>
              <a:rPr lang="pt-BR" dirty="0" smtClean="0"/>
              <a:t>Transforma fibrinogênio em fibrina</a:t>
            </a:r>
          </a:p>
          <a:p>
            <a:pPr>
              <a:buNone/>
            </a:pPr>
            <a:r>
              <a:rPr lang="pt-BR" dirty="0" smtClean="0"/>
              <a:t>Ativa fator V, VIII, XI e XIII</a:t>
            </a:r>
          </a:p>
          <a:p>
            <a:pPr>
              <a:buNone/>
            </a:pPr>
            <a:r>
              <a:rPr lang="pt-BR" dirty="0" smtClean="0"/>
              <a:t>Ativa plaquetas, fibrinólise e proteína C</a:t>
            </a:r>
          </a:p>
          <a:p>
            <a:pPr>
              <a:buNone/>
            </a:pPr>
            <a:r>
              <a:rPr lang="pt-BR" dirty="0" smtClean="0"/>
              <a:t>Ativa o inibidor fibrinolítico da trombina ativada(TAFI)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Formação de fibrina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2420888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FIBRINOGÊNIO        MONOMERO DE FIBRINA         POLIMERO DE FIBRINA          COÁGULO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23528" y="184482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Primeira etapa: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3528" y="306896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Segunda etapa: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51520" y="357301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COÁGULO FROUXO + FATOR XIII                 COÁGULO SOLIDIFICADO</a:t>
            </a:r>
            <a:endParaRPr lang="pt-BR" dirty="0"/>
          </a:p>
        </p:txBody>
      </p:sp>
      <p:sp>
        <p:nvSpPr>
          <p:cNvPr id="8" name="Seta para a direita 7"/>
          <p:cNvSpPr/>
          <p:nvPr/>
        </p:nvSpPr>
        <p:spPr>
          <a:xfrm>
            <a:off x="1763688" y="2564904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Seta para a direita 8"/>
          <p:cNvSpPr/>
          <p:nvPr/>
        </p:nvSpPr>
        <p:spPr>
          <a:xfrm>
            <a:off x="3635896" y="3717032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Seta para a direita 9"/>
          <p:cNvSpPr/>
          <p:nvPr/>
        </p:nvSpPr>
        <p:spPr>
          <a:xfrm>
            <a:off x="7380312" y="2564904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Seta para a direita 10"/>
          <p:cNvSpPr/>
          <p:nvPr/>
        </p:nvSpPr>
        <p:spPr>
          <a:xfrm>
            <a:off x="4644008" y="2564904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23528" y="436510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 trombina promove a coagulação e ativa o TAFI que torna mais fácil a dissolução do coágulo.  </a:t>
            </a:r>
            <a:endParaRPr lang="pt-BR" b="1" dirty="0"/>
          </a:p>
        </p:txBody>
      </p:sp>
      <p:pic>
        <p:nvPicPr>
          <p:cNvPr id="2050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869160"/>
            <a:ext cx="3111228" cy="1800200"/>
          </a:xfrm>
          <a:prstGeom prst="rect">
            <a:avLst/>
          </a:prstGeom>
          <a:noFill/>
        </p:spPr>
      </p:pic>
      <p:sp>
        <p:nvSpPr>
          <p:cNvPr id="17" name="CaixaDeTexto 16"/>
          <p:cNvSpPr txBox="1"/>
          <p:nvPr/>
        </p:nvSpPr>
        <p:spPr>
          <a:xfrm>
            <a:off x="755576" y="530120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BALANÇO ENTRE A FORMAÇÃO DE FIBRINA E A FIBRINÓLISE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PAPEL DO FATOR XI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00808"/>
            <a:ext cx="8686800" cy="4525963"/>
          </a:xfrm>
        </p:spPr>
        <p:txBody>
          <a:bodyPr/>
          <a:lstStyle/>
          <a:p>
            <a:r>
              <a:rPr lang="pt-BR" dirty="0" smtClean="0"/>
              <a:t>Papel confuso</a:t>
            </a:r>
          </a:p>
          <a:p>
            <a:r>
              <a:rPr lang="pt-BR" dirty="0" smtClean="0"/>
              <a:t>Não está na nova via</a:t>
            </a:r>
          </a:p>
          <a:p>
            <a:r>
              <a:rPr lang="pt-BR" dirty="0" smtClean="0"/>
              <a:t>Paciente com deficiência exibe sangramento após cirurgia</a:t>
            </a:r>
          </a:p>
          <a:p>
            <a:r>
              <a:rPr lang="pt-BR" dirty="0" smtClean="0"/>
              <a:t>A trombina pode ativar o fator XI que por feed back ativa o IX o que gera mais formação de trombina levando a ativação do TAFI.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Fibrinólise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O sistema fibrinolítico é responsável por quebrar coágulos de sangue.</a:t>
            </a:r>
          </a:p>
          <a:p>
            <a:endParaRPr lang="pt-BR" dirty="0" smtClean="0"/>
          </a:p>
          <a:p>
            <a:r>
              <a:rPr lang="pt-BR" dirty="0" smtClean="0"/>
              <a:t>Processo importante para prevenir a formação de grandes trombos, levando a trombose em lugares indesejáveis. 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Proteínas fibrinolíticas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Plasmina: Protease produzida no fígado. Cliva ligações de fibrina e fibrinogênio.Circula na forma de plasminogênio.</a:t>
            </a:r>
          </a:p>
          <a:p>
            <a:endParaRPr lang="pt-BR" dirty="0" smtClean="0"/>
          </a:p>
          <a:p>
            <a:r>
              <a:rPr lang="pt-BR" dirty="0" smtClean="0"/>
              <a:t>Quem são os responsáveis pela conversão??</a:t>
            </a:r>
          </a:p>
          <a:p>
            <a:pPr>
              <a:buNone/>
            </a:pPr>
            <a:r>
              <a:rPr lang="pt-BR" dirty="0" smtClean="0"/>
              <a:t>(</a:t>
            </a:r>
            <a:r>
              <a:rPr lang="pt-BR" dirty="0" err="1" smtClean="0"/>
              <a:t>plasminogênio</a:t>
            </a:r>
            <a:r>
              <a:rPr lang="pt-BR" dirty="0" smtClean="0"/>
              <a:t>           </a:t>
            </a:r>
            <a:r>
              <a:rPr lang="pt-BR" dirty="0" err="1" smtClean="0"/>
              <a:t>plasmina</a:t>
            </a:r>
            <a:r>
              <a:rPr lang="pt-BR" dirty="0" smtClean="0"/>
              <a:t>)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Ativador do plasminogênio tecidual (tPA)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Uroquinase</a:t>
            </a:r>
          </a:p>
          <a:p>
            <a:pPr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2771800" y="3501008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Inibidores da fibrinólise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Responsáveis por manter o equilíbrio fibrinolítico</a:t>
            </a:r>
          </a:p>
          <a:p>
            <a:r>
              <a:rPr lang="pt-BR" dirty="0" smtClean="0"/>
              <a:t>Inibidor do ativador do plasminogênio (PAI1): produzido no fígado. Liga-se e inativa o tPA.</a:t>
            </a:r>
          </a:p>
          <a:p>
            <a:r>
              <a:rPr lang="pt-BR" dirty="0" smtClean="0"/>
              <a:t>Alfa2antiplasmina: produzido no fígado. Liga-se e inativa a plasmina  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49411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PLASMINOGÊNIO                       PLASMINA                      ANTIPLASMINA</a:t>
            </a:r>
            <a:endParaRPr lang="pt-BR" sz="2400" dirty="0"/>
          </a:p>
        </p:txBody>
      </p:sp>
      <p:cxnSp>
        <p:nvCxnSpPr>
          <p:cNvPr id="8" name="Conector de seta reta 7"/>
          <p:cNvCxnSpPr/>
          <p:nvPr/>
        </p:nvCxnSpPr>
        <p:spPr>
          <a:xfrm>
            <a:off x="2339752" y="5157192"/>
            <a:ext cx="129614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rot="10800000">
            <a:off x="5580112" y="5157192"/>
            <a:ext cx="129614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2411760" y="5877272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tPA                 PAI1</a:t>
            </a:r>
            <a:endParaRPr lang="pt-BR" sz="2400" dirty="0"/>
          </a:p>
        </p:txBody>
      </p:sp>
      <p:cxnSp>
        <p:nvCxnSpPr>
          <p:cNvPr id="13" name="Conector de seta reta 12"/>
          <p:cNvCxnSpPr/>
          <p:nvPr/>
        </p:nvCxnSpPr>
        <p:spPr>
          <a:xfrm rot="10800000">
            <a:off x="3275856" y="6093296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rot="5400000" flipH="1" flipV="1">
            <a:off x="2375756" y="5625244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2483768" y="551723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PROCESSO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Todo o processo de fibrinólise esta confinado no próprio trombo. </a:t>
            </a:r>
          </a:p>
          <a:p>
            <a:endParaRPr lang="pt-BR" dirty="0" smtClean="0"/>
          </a:p>
          <a:p>
            <a:r>
              <a:rPr lang="pt-BR" dirty="0" smtClean="0"/>
              <a:t>Qualquer excesso de tPA ou plasmina que escapam para o plasma são rapidamente inativados por suas respectivas enzimas.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coagulação do sangue faz parte do mecanismo hemostático e consiste na formação de uma massa sólida composta por uma rede de fibrina na qual estão aderidos elementos figurados do sangue. </a:t>
            </a:r>
          </a:p>
          <a:p>
            <a:endParaRPr lang="pt-BR" dirty="0" smtClean="0"/>
          </a:p>
          <a:p>
            <a:r>
              <a:rPr lang="pt-BR" dirty="0" smtClean="0"/>
              <a:t>Interior do vaso: Trombose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Plaqueta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Trombopoetina: fator de crescimento e maturação do megacariócitos. </a:t>
            </a:r>
          </a:p>
          <a:p>
            <a:r>
              <a:rPr lang="pt-BR" dirty="0" smtClean="0"/>
              <a:t>Funções: </a:t>
            </a:r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Adesão ao epitélio danificado</a:t>
            </a:r>
          </a:p>
          <a:p>
            <a:pPr>
              <a:buNone/>
            </a:pPr>
            <a:r>
              <a:rPr lang="pt-BR" dirty="0" smtClean="0"/>
              <a:t>Armazena ADP e proteínas</a:t>
            </a:r>
          </a:p>
          <a:p>
            <a:pPr>
              <a:buNone/>
            </a:pPr>
            <a:r>
              <a:rPr lang="pt-BR" dirty="0" smtClean="0"/>
              <a:t>Agrega outras plaquetas</a:t>
            </a:r>
          </a:p>
          <a:p>
            <a:pPr>
              <a:buNone/>
            </a:pPr>
            <a:r>
              <a:rPr lang="pt-BR" dirty="0" smtClean="0"/>
              <a:t>Fornece superfície as reações de coagulação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Adesão plaquetária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14847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DANO AO VASO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191672" y="44371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ADESÃO PLAQUETÁRIA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5661248"/>
            <a:ext cx="8748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 adesão plaquetária forma uma monocamada sobre a superfície da lesão.</a:t>
            </a:r>
            <a:endParaRPr lang="pt-BR" sz="20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835696" y="249289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EXPOSIÇÃO DO COLÁGENO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355976" y="342900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FATOR DE VON WILLEBRAND</a:t>
            </a:r>
            <a:endParaRPr lang="pt-BR" dirty="0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2123728" y="1772816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4283968" y="2924944"/>
            <a:ext cx="648072" cy="3913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6156176" y="3933056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395536" y="3717032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Além da agregação plaquetária o fator de Von willebrand carrega e protege o fator VIII.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Armazenamento </a:t>
            </a:r>
            <a:r>
              <a:rPr lang="pt-BR" dirty="0" err="1" smtClean="0"/>
              <a:t>plaquetário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Plaquetas são preenchidas por grânulos que armazenam ADP e outras proteínas.</a:t>
            </a:r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Grânulos alfa: Fator de Von Willebrand e Fator V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Grânulos denso : Serotonina e ADP que quando liberados ativam plaquetas próximas. </a:t>
            </a:r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Agregação plaquetária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r>
              <a:rPr lang="pt-BR" dirty="0" smtClean="0"/>
              <a:t>É a ligação de plaquetas umas as outras.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2636912"/>
            <a:ext cx="853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Adesão plaquetária                                                     Agregação plaquetária</a:t>
            </a:r>
            <a:endParaRPr lang="pt-BR" dirty="0"/>
          </a:p>
        </p:txBody>
      </p:sp>
      <p:sp>
        <p:nvSpPr>
          <p:cNvPr id="6" name="Seta para baixo 5"/>
          <p:cNvSpPr/>
          <p:nvPr/>
        </p:nvSpPr>
        <p:spPr>
          <a:xfrm>
            <a:off x="1115616" y="3356992"/>
            <a:ext cx="576064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Seta para baixo 6"/>
          <p:cNvSpPr/>
          <p:nvPr/>
        </p:nvSpPr>
        <p:spPr>
          <a:xfrm>
            <a:off x="6012160" y="3284984"/>
            <a:ext cx="576064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67544" y="522920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Plaquetas se aderem a vasculatura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436096" y="515719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Ligação de plaquetas uma a outra.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Agregação plaquetária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A agregação ocorre devido a ativação de um receptor </a:t>
            </a:r>
            <a:r>
              <a:rPr lang="pt-BR" dirty="0" err="1" smtClean="0"/>
              <a:t>plaquetário</a:t>
            </a:r>
            <a:r>
              <a:rPr lang="pt-BR" dirty="0" smtClean="0"/>
              <a:t> Gp IIb/IIIa</a:t>
            </a:r>
          </a:p>
          <a:p>
            <a:r>
              <a:rPr lang="pt-BR" dirty="0" smtClean="0"/>
              <a:t>Esse receptor é ativado por: </a:t>
            </a:r>
          </a:p>
          <a:p>
            <a:pPr>
              <a:buNone/>
            </a:pPr>
            <a:r>
              <a:rPr lang="pt-BR" dirty="0" smtClean="0"/>
              <a:t>Ligação do FvW a gp IB</a:t>
            </a:r>
          </a:p>
          <a:p>
            <a:pPr>
              <a:buNone/>
            </a:pPr>
            <a:r>
              <a:rPr lang="pt-BR" dirty="0" smtClean="0"/>
              <a:t>Ligação de agonistas plaquetários (tromboxano A2 e ADP)</a:t>
            </a:r>
          </a:p>
          <a:p>
            <a:pPr>
              <a:buNone/>
            </a:pPr>
            <a:r>
              <a:rPr lang="pt-BR" dirty="0" smtClean="0"/>
              <a:t>Ligação da trombina ao receptor</a:t>
            </a:r>
          </a:p>
          <a:p>
            <a:r>
              <a:rPr lang="pt-BR" dirty="0" smtClean="0"/>
              <a:t>Ativação do Gp IIb/IIIa é a via final da agregação plaquetária.</a:t>
            </a:r>
          </a:p>
          <a:p>
            <a:r>
              <a:rPr lang="pt-BR" dirty="0" smtClean="0"/>
              <a:t>Gp IIb/ IIIa é alvo de agentes antiplaquetários utilizados</a:t>
            </a:r>
          </a:p>
          <a:p>
            <a:r>
              <a:rPr lang="pt-BR" dirty="0" smtClean="0"/>
              <a:t>As plaquetas cobrem a superfície danificada     liberam agonistas plaquetários      ativam as plaquetas próximas  GpIIb/IIIA ativados      ligação ao fibrinogênio </a:t>
            </a:r>
            <a:endParaRPr lang="pt-BR" dirty="0"/>
          </a:p>
        </p:txBody>
      </p:sp>
      <p:sp>
        <p:nvSpPr>
          <p:cNvPr id="5" name="Seta para a direita 4"/>
          <p:cNvSpPr/>
          <p:nvPr/>
        </p:nvSpPr>
        <p:spPr>
          <a:xfrm>
            <a:off x="7236296" y="5229200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4211960" y="5517232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Seta para a direita 6"/>
          <p:cNvSpPr/>
          <p:nvPr/>
        </p:nvSpPr>
        <p:spPr>
          <a:xfrm>
            <a:off x="3563888" y="5877272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Superfície plaquetária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Reações de coagulação acontecem na superfície.</a:t>
            </a:r>
          </a:p>
          <a:p>
            <a:r>
              <a:rPr lang="pt-BR" dirty="0" smtClean="0"/>
              <a:t>Permite que os fatores fiquem próximos e aumentam a eficiência das reações.</a:t>
            </a:r>
          </a:p>
          <a:p>
            <a:r>
              <a:rPr lang="pt-BR" dirty="0" smtClean="0"/>
              <a:t>Plaquetas ativadas expõem fosfolipídios de carga negativa. </a:t>
            </a:r>
          </a:p>
          <a:p>
            <a:r>
              <a:rPr lang="pt-BR" dirty="0" smtClean="0"/>
              <a:t>Fosfolipídio     aumenta a quantidade de fatores da coagulação para a superfície lesionada. </a:t>
            </a:r>
          </a:p>
          <a:p>
            <a:r>
              <a:rPr lang="pt-BR" dirty="0" smtClean="0"/>
              <a:t>A superfície das plaquetas fornece uma plataforma para a coagulação</a:t>
            </a:r>
          </a:p>
          <a:p>
            <a:r>
              <a:rPr lang="pt-BR" dirty="0" smtClean="0"/>
              <a:t>Quando ativadas pequenas bolhas, denominadas micro partículas plaquetária,  saem da superfície = aumentam a área disponível para reações.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2555776" y="3573016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Anticoagulantes naturais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Para cada etapa da cascata de coagulação existe uma proteína </a:t>
            </a:r>
            <a:r>
              <a:rPr lang="pt-BR" dirty="0" smtClean="0"/>
              <a:t>inibidora que evita </a:t>
            </a:r>
            <a:r>
              <a:rPr lang="pt-BR" dirty="0" smtClean="0"/>
              <a:t>que ocorra um </a:t>
            </a:r>
            <a:r>
              <a:rPr lang="pt-BR" dirty="0" smtClean="0"/>
              <a:t>excesso de coagulação que pode levar a </a:t>
            </a:r>
            <a:r>
              <a:rPr lang="pt-BR" dirty="0" smtClean="0"/>
              <a:t>trombose.</a:t>
            </a:r>
          </a:p>
          <a:p>
            <a:r>
              <a:rPr lang="pt-BR" dirty="0" smtClean="0"/>
              <a:t>Essas proteínas são:</a:t>
            </a:r>
          </a:p>
          <a:p>
            <a:pPr>
              <a:buNone/>
            </a:pPr>
            <a:r>
              <a:rPr lang="pt-BR" dirty="0" smtClean="0"/>
              <a:t>TFPI(tissue factor pathway inhibitor)</a:t>
            </a:r>
          </a:p>
          <a:p>
            <a:pPr>
              <a:buNone/>
            </a:pPr>
            <a:r>
              <a:rPr lang="pt-BR" dirty="0" smtClean="0"/>
              <a:t>Anti-trombina (trombina III)</a:t>
            </a:r>
          </a:p>
          <a:p>
            <a:pPr>
              <a:buNone/>
            </a:pPr>
            <a:r>
              <a:rPr lang="pt-BR" dirty="0" smtClean="0"/>
              <a:t>Proteína C</a:t>
            </a:r>
          </a:p>
          <a:p>
            <a:pPr>
              <a:buNone/>
            </a:pPr>
            <a:r>
              <a:rPr lang="pt-BR" dirty="0" smtClean="0"/>
              <a:t>Proteína S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TFPI – se liga ao fator Xa. Formando um complexo quartenário com fator tissular-VIIa A coagulação continua via trombina ativando o fator XI que ativa o fator IX levando a maior formação de trombina.</a:t>
            </a:r>
          </a:p>
          <a:p>
            <a:r>
              <a:rPr lang="pt-BR" dirty="0" smtClean="0"/>
              <a:t>Proteína C – Protease que cliva e destrói os fatores V e VIII </a:t>
            </a:r>
          </a:p>
          <a:p>
            <a:r>
              <a:rPr lang="pt-BR" dirty="0" smtClean="0"/>
              <a:t>A proteína S é cofator da proteína C sendo crucial para sua função. Ambas são vitamina k depedentes.</a:t>
            </a:r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Proteína S – não é uma protease. Circula no plasma de duas formas: 1- forma livre 2- Ligada a CAB (proteína de ligação). Somente a forma livre serve de cofator para a proteína C.</a:t>
            </a:r>
          </a:p>
          <a:p>
            <a:r>
              <a:rPr lang="pt-BR" dirty="0" smtClean="0"/>
              <a:t>Antitrombina – Inibidora de protease que se liga e inativa todas as proteases da cascata de coagulação. Ação muito aumentada por heparina. Adição de polissacarídeos leva a um aumento dramático na habilidade da antitrombina de se ligar e neutralizar proteases.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Bibliografia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800" i="1" dirty="0" smtClean="0"/>
              <a:t>“</a:t>
            </a:r>
            <a:r>
              <a:rPr lang="pt-BR" sz="2800" i="1" dirty="0" err="1" smtClean="0"/>
              <a:t>Basics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of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Coagulation</a:t>
            </a:r>
            <a:r>
              <a:rPr lang="pt-BR" sz="2800" i="1" dirty="0" smtClean="0"/>
              <a:t>.” In </a:t>
            </a:r>
            <a:r>
              <a:rPr lang="pt-BR" sz="2800" i="1" dirty="0" err="1" smtClean="0"/>
              <a:t>Hemostasis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and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Thrombosis</a:t>
            </a:r>
            <a:r>
              <a:rPr lang="pt-BR" sz="2800" i="1" dirty="0" smtClean="0"/>
              <a:t>, 2nd </a:t>
            </a:r>
            <a:r>
              <a:rPr lang="pt-BR" sz="2800" i="1" dirty="0" err="1" smtClean="0"/>
              <a:t>Edition</a:t>
            </a:r>
            <a:r>
              <a:rPr lang="pt-BR" sz="2800" i="1" dirty="0" smtClean="0"/>
              <a:t>, </a:t>
            </a:r>
            <a:r>
              <a:rPr lang="pt-BR" sz="2800" dirty="0" err="1" smtClean="0"/>
              <a:t>by</a:t>
            </a:r>
            <a:r>
              <a:rPr lang="pt-BR" sz="2800" dirty="0" smtClean="0"/>
              <a:t> Thomas G. </a:t>
            </a:r>
            <a:r>
              <a:rPr lang="pt-BR" sz="2800" dirty="0" err="1" smtClean="0"/>
              <a:t>DeLoughery</a:t>
            </a:r>
            <a:r>
              <a:rPr lang="pt-BR" sz="2800" dirty="0" smtClean="0"/>
              <a:t>. 2004 </a:t>
            </a:r>
            <a:r>
              <a:rPr lang="pt-BR" sz="2800" dirty="0" err="1" smtClean="0"/>
              <a:t>Landes</a:t>
            </a:r>
            <a:r>
              <a:rPr lang="pt-BR" sz="2800" dirty="0" smtClean="0"/>
              <a:t> </a:t>
            </a:r>
            <a:r>
              <a:rPr lang="pt-BR" sz="2800" dirty="0" err="1" smtClean="0"/>
              <a:t>Bioscience</a:t>
            </a:r>
            <a:r>
              <a:rPr lang="pt-BR" sz="2800" dirty="0" smtClean="0"/>
              <a:t>.</a:t>
            </a:r>
          </a:p>
          <a:p>
            <a:pPr>
              <a:buNone/>
            </a:pPr>
            <a:r>
              <a:rPr lang="pt-BR" sz="2800" dirty="0" smtClean="0"/>
              <a:t>“</a:t>
            </a:r>
            <a:r>
              <a:rPr lang="pt-BR" sz="2800" i="1" dirty="0" smtClean="0"/>
              <a:t>Anticoagulantes”. In Cirurgia Vascular, Cirurgia </a:t>
            </a:r>
            <a:r>
              <a:rPr lang="pt-BR" sz="2800" i="1" dirty="0" err="1" smtClean="0"/>
              <a:t>Endovascular</a:t>
            </a:r>
            <a:r>
              <a:rPr lang="pt-BR" sz="2800" i="1" dirty="0" smtClean="0"/>
              <a:t> e Angiologia, 2ª edição</a:t>
            </a:r>
            <a:r>
              <a:rPr lang="pt-BR" sz="2800" dirty="0" smtClean="0"/>
              <a:t>, por Paulo Roberto Mattos da Silveira; Marília Duarte Brandão </a:t>
            </a:r>
            <a:r>
              <a:rPr lang="pt-BR" sz="2800" dirty="0" err="1" smtClean="0"/>
              <a:t>Panico</a:t>
            </a:r>
            <a:r>
              <a:rPr lang="pt-BR" sz="2800" dirty="0" smtClean="0"/>
              <a:t>;  Marcos Aires Marques. 2008 Livraria e Editora </a:t>
            </a:r>
            <a:r>
              <a:rPr lang="pt-BR" sz="2800" dirty="0" err="1" smtClean="0"/>
              <a:t>Revinter</a:t>
            </a:r>
            <a:r>
              <a:rPr lang="pt-BR" sz="2800" dirty="0" smtClean="0"/>
              <a:t>.</a:t>
            </a:r>
          </a:p>
          <a:p>
            <a:pPr>
              <a:buNone/>
            </a:pP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COAGULAÇÃO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Formação da fibrina</a:t>
            </a:r>
          </a:p>
          <a:p>
            <a:endParaRPr lang="pt-BR" dirty="0" smtClean="0"/>
          </a:p>
          <a:p>
            <a:r>
              <a:rPr lang="pt-BR" dirty="0" smtClean="0"/>
              <a:t>Fribrinólise</a:t>
            </a:r>
          </a:p>
          <a:p>
            <a:endParaRPr lang="pt-BR" dirty="0" smtClean="0"/>
          </a:p>
          <a:p>
            <a:r>
              <a:rPr lang="pt-BR" dirty="0" smtClean="0"/>
              <a:t>Função Plaquetária</a:t>
            </a:r>
          </a:p>
          <a:p>
            <a:endParaRPr lang="pt-BR" dirty="0" smtClean="0"/>
          </a:p>
          <a:p>
            <a:r>
              <a:rPr lang="pt-BR" dirty="0" smtClean="0"/>
              <a:t>Anticoagulantes naturais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708920"/>
            <a:ext cx="8686800" cy="1224137"/>
          </a:xfrm>
        </p:spPr>
        <p:txBody>
          <a:bodyPr>
            <a:normAutofit fontScale="25000" lnSpcReduction="20000"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ctr">
              <a:buNone/>
            </a:pPr>
            <a:r>
              <a:rPr lang="pt-BR" sz="26400" b="1" dirty="0" smtClean="0"/>
              <a:t>OBRIGADO!!!</a:t>
            </a:r>
            <a:endParaRPr lang="pt-BR" sz="26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Formação de fibrina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cascata de coagulação é uma série de etapas enzimáticas que servem para amplificar a formação de fibrina em resposta a um trauma inicial.</a:t>
            </a:r>
          </a:p>
          <a:p>
            <a:r>
              <a:rPr lang="pt-BR" dirty="0" smtClean="0"/>
              <a:t>In vitro X In vivo</a:t>
            </a:r>
          </a:p>
          <a:p>
            <a:r>
              <a:rPr lang="pt-BR" dirty="0" smtClean="0"/>
              <a:t>In vivo nova via  de coagulação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antiga via de coagulação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Via Extrínseca – FT + VIIa       Xa + V      IIa     coágulo   </a:t>
            </a:r>
          </a:p>
          <a:p>
            <a:r>
              <a:rPr lang="pt-BR" dirty="0" smtClean="0"/>
              <a:t>Via intrínseca – Sistema de contato      IXa+ XIII </a:t>
            </a:r>
          </a:p>
          <a:p>
            <a:pPr>
              <a:buNone/>
            </a:pPr>
            <a:r>
              <a:rPr lang="pt-BR" dirty="0" smtClean="0"/>
              <a:t>     Xa + V     IIa      coágulo </a:t>
            </a:r>
          </a:p>
          <a:p>
            <a:r>
              <a:rPr lang="pt-BR" dirty="0" smtClean="0"/>
              <a:t>Via Comum – Xa + V       IIa      coágulo</a:t>
            </a:r>
          </a:p>
          <a:p>
            <a:endParaRPr lang="pt-BR" dirty="0" smtClean="0"/>
          </a:p>
          <a:p>
            <a:r>
              <a:rPr lang="pt-BR" dirty="0" smtClean="0"/>
              <a:t>Essas vias explicam os achados laboratoriais mas não os clínicos.    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5292080" y="1772816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Seta para a direita 11"/>
          <p:cNvSpPr/>
          <p:nvPr/>
        </p:nvSpPr>
        <p:spPr>
          <a:xfrm>
            <a:off x="7020272" y="1772816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eta para a direita 12"/>
          <p:cNvSpPr/>
          <p:nvPr/>
        </p:nvSpPr>
        <p:spPr>
          <a:xfrm>
            <a:off x="8028384" y="1772816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6876256" y="2852936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Seta para a direita 14"/>
          <p:cNvSpPr/>
          <p:nvPr/>
        </p:nvSpPr>
        <p:spPr>
          <a:xfrm>
            <a:off x="395536" y="3429000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Seta para a direita 15"/>
          <p:cNvSpPr/>
          <p:nvPr/>
        </p:nvSpPr>
        <p:spPr>
          <a:xfrm>
            <a:off x="2051720" y="3429000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Seta para a direita 16"/>
          <p:cNvSpPr/>
          <p:nvPr/>
        </p:nvSpPr>
        <p:spPr>
          <a:xfrm>
            <a:off x="2987824" y="3429000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Seta para a direita 17"/>
          <p:cNvSpPr/>
          <p:nvPr/>
        </p:nvSpPr>
        <p:spPr>
          <a:xfrm>
            <a:off x="4355976" y="400506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Seta para a direita 18"/>
          <p:cNvSpPr/>
          <p:nvPr/>
        </p:nvSpPr>
        <p:spPr>
          <a:xfrm>
            <a:off x="5436096" y="400506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043608" y="2636912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FT</a:t>
            </a:r>
          </a:p>
          <a:p>
            <a:r>
              <a:rPr lang="pt-BR" b="1" dirty="0" smtClean="0"/>
              <a:t>VIIa</a:t>
            </a:r>
          </a:p>
          <a:p>
            <a:r>
              <a:rPr lang="pt-BR" b="1" dirty="0" smtClean="0"/>
              <a:t>Ca2+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55679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Contato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4644008" y="2708920"/>
            <a:ext cx="1008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FT </a:t>
            </a:r>
          </a:p>
          <a:p>
            <a:r>
              <a:rPr lang="pt-BR" b="1" dirty="0" smtClean="0"/>
              <a:t>VIIa</a:t>
            </a:r>
          </a:p>
          <a:p>
            <a:r>
              <a:rPr lang="pt-BR" b="1" dirty="0" smtClean="0"/>
              <a:t>XI +VII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27584" y="393305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</a:t>
            </a:r>
            <a:endParaRPr lang="pt-BR" b="1" dirty="0"/>
          </a:p>
        </p:txBody>
      </p:sp>
      <p:cxnSp>
        <p:nvCxnSpPr>
          <p:cNvPr id="15" name="Conector de seta reta 14"/>
          <p:cNvCxnSpPr/>
          <p:nvPr/>
        </p:nvCxnSpPr>
        <p:spPr>
          <a:xfrm rot="5400000">
            <a:off x="4536790" y="2384090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2339752" y="3068960"/>
            <a:ext cx="20882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>
            <a:off x="1188418" y="3501802"/>
            <a:ext cx="1079326" cy="431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611560" y="112474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Via Extrínseca</a:t>
            </a:r>
            <a:endParaRPr lang="pt-BR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4139952" y="112474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Via Intrínseca</a:t>
            </a:r>
            <a:endParaRPr lang="pt-BR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755576" y="476672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A antiga via de coagulação</a:t>
            </a:r>
            <a:endParaRPr lang="pt-BR" sz="3600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6444208" y="386104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Via Comum</a:t>
            </a:r>
            <a:endParaRPr lang="pt-BR" dirty="0"/>
          </a:p>
        </p:txBody>
      </p:sp>
      <p:cxnSp>
        <p:nvCxnSpPr>
          <p:cNvPr id="43" name="Conector de seta reta 42"/>
          <p:cNvCxnSpPr/>
          <p:nvPr/>
        </p:nvCxnSpPr>
        <p:spPr>
          <a:xfrm rot="10800000" flipV="1">
            <a:off x="4211960" y="3573016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/>
          <p:cNvSpPr txBox="1"/>
          <p:nvPr/>
        </p:nvSpPr>
        <p:spPr>
          <a:xfrm>
            <a:off x="2771800" y="39330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X + V</a:t>
            </a:r>
            <a:endParaRPr lang="pt-BR" b="1" dirty="0"/>
          </a:p>
        </p:txBody>
      </p:sp>
      <p:cxnSp>
        <p:nvCxnSpPr>
          <p:cNvPr id="47" name="Conector de seta reta 46"/>
          <p:cNvCxnSpPr/>
          <p:nvPr/>
        </p:nvCxnSpPr>
        <p:spPr>
          <a:xfrm rot="5400000">
            <a:off x="2771800" y="4653136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2915816" y="508518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II</a:t>
            </a:r>
            <a:endParaRPr lang="pt-BR" b="1" dirty="0"/>
          </a:p>
        </p:txBody>
      </p:sp>
      <p:cxnSp>
        <p:nvCxnSpPr>
          <p:cNvPr id="50" name="Conector de seta reta 49"/>
          <p:cNvCxnSpPr/>
          <p:nvPr/>
        </p:nvCxnSpPr>
        <p:spPr>
          <a:xfrm rot="5400000">
            <a:off x="2771800" y="5733256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2627784" y="609329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Coagulação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fatores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fatores de coagulação são enzimas ou co-fatores.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2708920"/>
            <a:ext cx="2160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Enzimas</a:t>
            </a:r>
          </a:p>
          <a:p>
            <a:endParaRPr lang="pt-BR" dirty="0"/>
          </a:p>
          <a:p>
            <a:r>
              <a:rPr lang="pt-BR" dirty="0" smtClean="0"/>
              <a:t>Fator IIa</a:t>
            </a:r>
          </a:p>
          <a:p>
            <a:r>
              <a:rPr lang="pt-BR" dirty="0" smtClean="0"/>
              <a:t>Fator VIIa</a:t>
            </a:r>
          </a:p>
          <a:p>
            <a:r>
              <a:rPr lang="pt-BR" dirty="0" smtClean="0"/>
              <a:t>Fator IXa</a:t>
            </a:r>
          </a:p>
          <a:p>
            <a:r>
              <a:rPr lang="pt-BR" dirty="0" smtClean="0"/>
              <a:t>Fator Xa</a:t>
            </a:r>
          </a:p>
          <a:p>
            <a:r>
              <a:rPr lang="pt-BR" dirty="0" smtClean="0"/>
              <a:t>Fator XIa</a:t>
            </a:r>
          </a:p>
          <a:p>
            <a:r>
              <a:rPr lang="pt-BR" dirty="0" smtClean="0"/>
              <a:t>Proteína C </a:t>
            </a:r>
          </a:p>
          <a:p>
            <a:r>
              <a:rPr lang="pt-BR" dirty="0" smtClean="0"/>
              <a:t>tPA</a:t>
            </a:r>
          </a:p>
          <a:p>
            <a:r>
              <a:rPr lang="pt-BR" dirty="0" smtClean="0"/>
              <a:t>Plasmina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91880" y="2708920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CoFatores</a:t>
            </a:r>
          </a:p>
          <a:p>
            <a:endParaRPr lang="pt-BR" dirty="0"/>
          </a:p>
          <a:p>
            <a:r>
              <a:rPr lang="pt-BR" dirty="0" smtClean="0"/>
              <a:t>Fator tecidual</a:t>
            </a:r>
          </a:p>
          <a:p>
            <a:r>
              <a:rPr lang="pt-BR" dirty="0" smtClean="0"/>
              <a:t>Fator V</a:t>
            </a:r>
          </a:p>
          <a:p>
            <a:r>
              <a:rPr lang="pt-BR" dirty="0" smtClean="0"/>
              <a:t>Fator VIII</a:t>
            </a:r>
          </a:p>
          <a:p>
            <a:r>
              <a:rPr lang="pt-BR" dirty="0" smtClean="0"/>
              <a:t>Proteína S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323528" y="2708920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6228184" y="2708920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Ambos</a:t>
            </a:r>
          </a:p>
          <a:p>
            <a:endParaRPr lang="pt-BR" dirty="0"/>
          </a:p>
          <a:p>
            <a:r>
              <a:rPr lang="pt-BR" dirty="0" smtClean="0"/>
              <a:t>Fibrinogênio</a:t>
            </a:r>
          </a:p>
          <a:p>
            <a:r>
              <a:rPr lang="pt-BR" dirty="0" smtClean="0"/>
              <a:t>Fator XIII</a:t>
            </a:r>
          </a:p>
          <a:p>
            <a:r>
              <a:rPr lang="pt-BR" dirty="0" smtClean="0"/>
              <a:t>Alfa2antiplasmina</a:t>
            </a:r>
          </a:p>
          <a:p>
            <a:r>
              <a:rPr lang="pt-BR" dirty="0" smtClean="0"/>
              <a:t>PAI1</a:t>
            </a:r>
          </a:p>
          <a:p>
            <a:r>
              <a:rPr lang="pt-BR" dirty="0" smtClean="0"/>
              <a:t>Antitrombina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enos 17"/>
          <p:cNvSpPr/>
          <p:nvPr/>
        </p:nvSpPr>
        <p:spPr>
          <a:xfrm rot="2972816">
            <a:off x="593110" y="5519099"/>
            <a:ext cx="2641595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Menos 15"/>
          <p:cNvSpPr/>
          <p:nvPr/>
        </p:nvSpPr>
        <p:spPr>
          <a:xfrm rot="19135771">
            <a:off x="537531" y="5519931"/>
            <a:ext cx="2716195" cy="7920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39552" y="69269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FATOR II, VII, IX, X, PROT C, PROT S, PROT Z</a:t>
            </a:r>
            <a:endParaRPr lang="pt-BR" dirty="0"/>
          </a:p>
        </p:txBody>
      </p:sp>
      <p:pic>
        <p:nvPicPr>
          <p:cNvPr id="1026" name="Picture 2" descr="C:\Program Files\Microsoft Office\MEDIA\CAGCAT10\j02523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768494">
            <a:off x="1252013" y="1655314"/>
            <a:ext cx="1128362" cy="686166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123728" y="17008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VITAMINA K</a:t>
            </a:r>
            <a:endParaRPr lang="pt-BR" b="1" dirty="0"/>
          </a:p>
        </p:txBody>
      </p:sp>
      <p:sp>
        <p:nvSpPr>
          <p:cNvPr id="7" name="Seta para a direita 6"/>
          <p:cNvSpPr/>
          <p:nvPr/>
        </p:nvSpPr>
        <p:spPr>
          <a:xfrm>
            <a:off x="3491880" y="2708920"/>
            <a:ext cx="25202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899592" y="263691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9-11 ACIDO GLUTAMICO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156176" y="256490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ÁCIDO GAMACARBOXIGLUTAMICO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71600" y="378904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CALCIO + PROTEÍNAS      MUDA A CONFORMAÇÃO DAS PROTEINAS ASSIM ELAS SE VINCULAM AOS FOSFOLIPIDES DE MEMBRANA.</a:t>
            </a:r>
            <a:endParaRPr lang="pt-BR" dirty="0"/>
          </a:p>
        </p:txBody>
      </p:sp>
      <p:sp>
        <p:nvSpPr>
          <p:cNvPr id="11" name="Seta para a direita 10"/>
          <p:cNvSpPr/>
          <p:nvPr/>
        </p:nvSpPr>
        <p:spPr>
          <a:xfrm>
            <a:off x="3131840" y="3861048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83568" y="5517232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VITAMINA K</a:t>
            </a:r>
            <a:endParaRPr lang="pt-BR" sz="4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148064" y="5301208"/>
            <a:ext cx="3995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PROTEÍNAS DISFUNCIONAIS</a:t>
            </a:r>
            <a:endParaRPr lang="pt-BR" sz="4400" b="1" dirty="0"/>
          </a:p>
        </p:txBody>
      </p:sp>
      <p:sp>
        <p:nvSpPr>
          <p:cNvPr id="14" name="Seta para a direita 13"/>
          <p:cNvSpPr/>
          <p:nvPr/>
        </p:nvSpPr>
        <p:spPr>
          <a:xfrm>
            <a:off x="3635896" y="5589240"/>
            <a:ext cx="129614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COMPLEXO QUARTENÁRIO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4 componentes: </a:t>
            </a:r>
          </a:p>
          <a:p>
            <a:pPr>
              <a:buNone/>
            </a:pPr>
            <a:r>
              <a:rPr lang="pt-BR" dirty="0" smtClean="0"/>
              <a:t>Enzima</a:t>
            </a:r>
          </a:p>
          <a:p>
            <a:pPr>
              <a:buNone/>
            </a:pPr>
            <a:r>
              <a:rPr lang="pt-BR" dirty="0" smtClean="0"/>
              <a:t>Cofator</a:t>
            </a:r>
          </a:p>
          <a:p>
            <a:pPr>
              <a:buNone/>
            </a:pPr>
            <a:r>
              <a:rPr lang="pt-BR" dirty="0" smtClean="0"/>
              <a:t>Cálcio</a:t>
            </a:r>
          </a:p>
          <a:p>
            <a:pPr>
              <a:buNone/>
            </a:pPr>
            <a:r>
              <a:rPr lang="pt-BR" dirty="0" smtClean="0"/>
              <a:t>Fosfolípide de membrana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b="1" dirty="0" smtClean="0"/>
              <a:t>        “PEQUENA FÁBRICA DE COAGULAÇÃO”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365</TotalTime>
  <Words>1249</Words>
  <Application>Microsoft Office PowerPoint</Application>
  <PresentationFormat>Apresentação na tela (4:3)</PresentationFormat>
  <Paragraphs>246</Paragraphs>
  <Slides>30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Viagem</vt:lpstr>
      <vt:lpstr>Faculdade de Medicina de Santo Amaro Disciplina de Cirurgia Vascular</vt:lpstr>
      <vt:lpstr>Introdução:</vt:lpstr>
      <vt:lpstr>COAGULAÇÃO </vt:lpstr>
      <vt:lpstr>Formação de fibrina</vt:lpstr>
      <vt:lpstr>A antiga via de coagulação</vt:lpstr>
      <vt:lpstr>Slide 6</vt:lpstr>
      <vt:lpstr>Os fatores</vt:lpstr>
      <vt:lpstr>Slide 8</vt:lpstr>
      <vt:lpstr>O COMPLEXO QUARTENÁRIO</vt:lpstr>
      <vt:lpstr>Slide 10</vt:lpstr>
      <vt:lpstr>INÍCIO DA COAGULAÇÃO</vt:lpstr>
      <vt:lpstr>Slide 12</vt:lpstr>
      <vt:lpstr>trombina</vt:lpstr>
      <vt:lpstr>Formação de fibrina</vt:lpstr>
      <vt:lpstr>O PAPEL DO FATOR XI</vt:lpstr>
      <vt:lpstr>Fibrinólise</vt:lpstr>
      <vt:lpstr>Proteínas fibrinolíticas</vt:lpstr>
      <vt:lpstr>Inibidores da fibrinólise</vt:lpstr>
      <vt:lpstr>O PROCESSO</vt:lpstr>
      <vt:lpstr>Plaqueta </vt:lpstr>
      <vt:lpstr>Adesão plaquetária</vt:lpstr>
      <vt:lpstr>Armazenamento plaquetário</vt:lpstr>
      <vt:lpstr>Agregação plaquetária</vt:lpstr>
      <vt:lpstr>Agregação plaquetária</vt:lpstr>
      <vt:lpstr>Superfície plaquetária</vt:lpstr>
      <vt:lpstr>Anticoagulantes naturais</vt:lpstr>
      <vt:lpstr>Slide 27</vt:lpstr>
      <vt:lpstr>Slide 28</vt:lpstr>
      <vt:lpstr>Bibliografia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Faculdade de Medicina de Santo Amaro Disciplina de Cirurgia Vascular</dc:title>
  <dc:creator>Juiana</dc:creator>
  <cp:lastModifiedBy>seven</cp:lastModifiedBy>
  <cp:revision>54</cp:revision>
  <dcterms:created xsi:type="dcterms:W3CDTF">2010-07-26T16:48:32Z</dcterms:created>
  <dcterms:modified xsi:type="dcterms:W3CDTF">2010-07-27T15:12:58Z</dcterms:modified>
</cp:coreProperties>
</file>