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notesSlides/notesSlide23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3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1"/>
  </p:notesMasterIdLst>
  <p:handoutMasterIdLst>
    <p:handoutMasterId r:id="rId52"/>
  </p:handoutMasterIdLst>
  <p:sldIdLst>
    <p:sldId id="259" r:id="rId2"/>
    <p:sldId id="256" r:id="rId3"/>
    <p:sldId id="272" r:id="rId4"/>
    <p:sldId id="270" r:id="rId5"/>
    <p:sldId id="271" r:id="rId6"/>
    <p:sldId id="257" r:id="rId7"/>
    <p:sldId id="258" r:id="rId8"/>
    <p:sldId id="261" r:id="rId9"/>
    <p:sldId id="263" r:id="rId10"/>
    <p:sldId id="262" r:id="rId11"/>
    <p:sldId id="264" r:id="rId12"/>
    <p:sldId id="265" r:id="rId13"/>
    <p:sldId id="266" r:id="rId14"/>
    <p:sldId id="267" r:id="rId15"/>
    <p:sldId id="269" r:id="rId16"/>
    <p:sldId id="268" r:id="rId17"/>
    <p:sldId id="282" r:id="rId18"/>
    <p:sldId id="283" r:id="rId19"/>
    <p:sldId id="284" r:id="rId20"/>
    <p:sldId id="304" r:id="rId21"/>
    <p:sldId id="305" r:id="rId22"/>
    <p:sldId id="306" r:id="rId23"/>
    <p:sldId id="307" r:id="rId24"/>
    <p:sldId id="308" r:id="rId25"/>
    <p:sldId id="309" r:id="rId26"/>
    <p:sldId id="310" r:id="rId27"/>
    <p:sldId id="311" r:id="rId28"/>
    <p:sldId id="312" r:id="rId29"/>
    <p:sldId id="313" r:id="rId30"/>
    <p:sldId id="314" r:id="rId31"/>
    <p:sldId id="315" r:id="rId32"/>
    <p:sldId id="316" r:id="rId33"/>
    <p:sldId id="317" r:id="rId34"/>
    <p:sldId id="318" r:id="rId35"/>
    <p:sldId id="276" r:id="rId36"/>
    <p:sldId id="298" r:id="rId37"/>
    <p:sldId id="299" r:id="rId38"/>
    <p:sldId id="321" r:id="rId39"/>
    <p:sldId id="322" r:id="rId40"/>
    <p:sldId id="300" r:id="rId41"/>
    <p:sldId id="301" r:id="rId42"/>
    <p:sldId id="302" r:id="rId43"/>
    <p:sldId id="320" r:id="rId44"/>
    <p:sldId id="303" r:id="rId45"/>
    <p:sldId id="319" r:id="rId46"/>
    <p:sldId id="277" r:id="rId47"/>
    <p:sldId id="278" r:id="rId48"/>
    <p:sldId id="279" r:id="rId49"/>
    <p:sldId id="281" r:id="rId50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52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FFC8D-3C9C-45E5-81A0-62FF4548ED27}" type="datetimeFigureOut">
              <a:rPr lang="pt-BR" smtClean="0"/>
              <a:pPr/>
              <a:t>20/9/2011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401CAD-2DF3-4C7C-AC63-54986D0F984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F5DBC5-A92B-4F09-A5D0-A073C5DDF7C7}" type="datetimeFigureOut">
              <a:rPr lang="pt-BR" smtClean="0"/>
              <a:pPr/>
              <a:t>20/9/2011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FDE18D-2113-4DEA-B556-C3DA2875C04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ítulo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7" name="Subtítulo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30" name="Espaço Reservado para Data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518B04-BAA3-4F9A-8249-E21C0DFF3A00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19" name="Espaço Reservado para Rodapé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27" name="Espaço Reservado para Número de Slide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8DD045-54E0-4531-B406-69CF40C31830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36A100-65B5-4838-B731-C0989D599B46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3F2A4-069C-453E-8FE1-40434883C05C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3830D6-A514-41FD-A366-FC335EF7C245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6E4DF-BE47-442A-81C8-E9CA60930814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AE373-950C-449A-AF8E-801C6CFE66FB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138F8-8712-4A88-AF2B-6E2AA5FD6897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374502-9D57-47FE-BFD2-780A14000A35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B82BBF-C7B6-4A9A-9FA9-3B6C30559586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com Único Canto Aparado e Arredondado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Triângulo retângulo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743605-5851-4D61-B07A-CA3C4E853FA5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10" name="Forma livre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orma livre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rma livre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orma livre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Espaço Reservado para Título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0" name="Espaço Reservado para Texto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09C2AE-39EA-4151-B79A-AC71C7BA5CC5}" type="datetime1">
              <a:rPr lang="pt-BR" smtClean="0"/>
              <a:pPr/>
              <a:t>20/9/2011</a:t>
            </a:fld>
            <a:endParaRPr lang="pt-BR"/>
          </a:p>
        </p:txBody>
      </p:sp>
      <p:sp>
        <p:nvSpPr>
          <p:cNvPr id="22" name="Espaço Reservado para Rodapé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410E60A-6772-4BF8-A773-9B0D57D33269}" type="slidenum">
              <a:rPr lang="pt-BR" smtClean="0"/>
              <a:pPr/>
              <a:t>‹nº›</a:t>
            </a:fld>
            <a:endParaRPr lang="pt-BR"/>
          </a:p>
        </p:txBody>
      </p:sp>
      <p:grpSp>
        <p:nvGrpSpPr>
          <p:cNvPr id="2" name="Grupo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orma livre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orma livre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emf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hyperlink" Target="http://2.bp.blogspot.com/_a3HvZzMCzQw/TCn5jdIlQNI/AAAAAAAAAMg/Ct88pcEnnuk/s1600/3.jpg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Trombose Venosa Profunda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 smtClean="0"/>
              <a:t>Elisa Souza</a:t>
            </a:r>
          </a:p>
          <a:p>
            <a:r>
              <a:rPr lang="pt-BR" dirty="0" smtClean="0"/>
              <a:t>Lygia Silveira</a:t>
            </a:r>
          </a:p>
          <a:p>
            <a:r>
              <a:rPr lang="pt-BR" dirty="0" smtClean="0"/>
              <a:t>Solange Amorim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6" name="Imagem 5" descr="coágulo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492896"/>
            <a:ext cx="4824536" cy="36137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tângulo 31"/>
          <p:cNvSpPr/>
          <p:nvPr/>
        </p:nvSpPr>
        <p:spPr>
          <a:xfrm>
            <a:off x="683568" y="3284984"/>
            <a:ext cx="7848872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43000"/>
          </a:xfrm>
        </p:spPr>
        <p:txBody>
          <a:bodyPr/>
          <a:lstStyle/>
          <a:p>
            <a:r>
              <a:rPr lang="pt-BR" dirty="0" smtClean="0"/>
              <a:t>Fisiopatologia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556792"/>
            <a:ext cx="8291264" cy="4896544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Trombo       estase       aumento da pressão no capilar</a:t>
            </a:r>
          </a:p>
          <a:p>
            <a:endParaRPr lang="pt-BR" dirty="0" smtClean="0"/>
          </a:p>
          <a:p>
            <a:pPr>
              <a:buNone/>
            </a:pPr>
            <a:r>
              <a:rPr lang="pt-BR" dirty="0" smtClean="0"/>
              <a:t>                      </a:t>
            </a:r>
          </a:p>
          <a:p>
            <a:pPr>
              <a:buNone/>
            </a:pPr>
            <a:r>
              <a:rPr lang="pt-BR" dirty="0" smtClean="0"/>
              <a:t>			</a:t>
            </a:r>
          </a:p>
          <a:p>
            <a:pPr>
              <a:buNone/>
            </a:pPr>
            <a:r>
              <a:rPr lang="pt-BR" dirty="0" smtClean="0"/>
              <a:t>		 pressão hidrostática         pressão </a:t>
            </a:r>
            <a:r>
              <a:rPr lang="pt-BR" dirty="0" err="1" smtClean="0"/>
              <a:t>coloidosmótica</a:t>
            </a:r>
            <a:r>
              <a:rPr lang="pt-BR" dirty="0" smtClean="0"/>
              <a:t>	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b="1" dirty="0" smtClean="0">
              <a:solidFill>
                <a:srgbClr val="0066FF"/>
              </a:solidFill>
            </a:endParaRPr>
          </a:p>
          <a:p>
            <a:pPr>
              <a:buNone/>
            </a:pPr>
            <a:r>
              <a:rPr lang="pt-BR" b="1" dirty="0" smtClean="0">
                <a:solidFill>
                  <a:srgbClr val="0066FF"/>
                </a:solidFill>
              </a:rPr>
              <a:t>				</a:t>
            </a:r>
          </a:p>
          <a:p>
            <a:pPr>
              <a:buNone/>
            </a:pPr>
            <a:endParaRPr lang="pt-BR" b="1" dirty="0" smtClean="0">
              <a:solidFill>
                <a:srgbClr val="0066FF"/>
              </a:solidFill>
            </a:endParaRPr>
          </a:p>
          <a:p>
            <a:pPr>
              <a:buNone/>
            </a:pPr>
            <a:r>
              <a:rPr lang="pt-BR" b="1" dirty="0" smtClean="0">
                <a:solidFill>
                  <a:srgbClr val="0066FF"/>
                </a:solidFill>
              </a:rPr>
              <a:t>				      EDEMA</a:t>
            </a:r>
            <a:endParaRPr lang="pt-BR" b="1" dirty="0">
              <a:solidFill>
                <a:srgbClr val="0066FF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>
            <a:off x="2051720" y="1700808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>
            <a:off x="3419872" y="1700808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/>
          <p:nvPr/>
        </p:nvCxnSpPr>
        <p:spPr>
          <a:xfrm rot="5400000" flipH="1" flipV="1">
            <a:off x="1044402" y="3500214"/>
            <a:ext cx="28803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rot="16200000" flipH="1">
            <a:off x="4644803" y="3500213"/>
            <a:ext cx="288028" cy="15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Seta para a direita 18"/>
          <p:cNvSpPr/>
          <p:nvPr/>
        </p:nvSpPr>
        <p:spPr>
          <a:xfrm rot="5400000">
            <a:off x="4103948" y="5409220"/>
            <a:ext cx="432048" cy="21602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Chave direita 28"/>
          <p:cNvSpPr/>
          <p:nvPr/>
        </p:nvSpPr>
        <p:spPr>
          <a:xfrm rot="5400000">
            <a:off x="4139952" y="2996952"/>
            <a:ext cx="432048" cy="259228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3" name="Chave direita 32"/>
          <p:cNvSpPr/>
          <p:nvPr/>
        </p:nvSpPr>
        <p:spPr>
          <a:xfrm rot="5400000">
            <a:off x="3959932" y="1160748"/>
            <a:ext cx="720080" cy="280831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Retângulo 33"/>
          <p:cNvSpPr/>
          <p:nvPr/>
        </p:nvSpPr>
        <p:spPr>
          <a:xfrm>
            <a:off x="2483768" y="4581128"/>
            <a:ext cx="3672408" cy="504056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5" name="CaixaDeTexto 34"/>
          <p:cNvSpPr txBox="1"/>
          <p:nvPr/>
        </p:nvSpPr>
        <p:spPr>
          <a:xfrm>
            <a:off x="2483768" y="4581128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Extravasamento do líquido</a:t>
            </a:r>
            <a:endParaRPr lang="pt-BR" sz="2400" dirty="0"/>
          </a:p>
        </p:txBody>
      </p:sp>
      <p:pic>
        <p:nvPicPr>
          <p:cNvPr id="36" name="Imagem 35" descr="EDE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88224" y="3861048"/>
            <a:ext cx="1743075" cy="2619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pt-BR" dirty="0" smtClean="0"/>
              <a:t>Fisiopatologia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623792"/>
          </a:xfrm>
        </p:spPr>
        <p:txBody>
          <a:bodyPr/>
          <a:lstStyle/>
          <a:p>
            <a:r>
              <a:rPr lang="pt-BR" dirty="0" smtClean="0"/>
              <a:t>Edema recente: trombose residual;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Edema de tempo mais prolongado: incompetência valvar.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valvul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9912" y="4581128"/>
            <a:ext cx="1440160" cy="1660663"/>
          </a:xfrm>
          <a:prstGeom prst="rect">
            <a:avLst/>
          </a:prstGeom>
        </p:spPr>
      </p:pic>
      <p:pic>
        <p:nvPicPr>
          <p:cNvPr id="6" name="Imagem 5" descr="coágulo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2204864"/>
            <a:ext cx="2495238" cy="18285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362304"/>
          </a:xfrm>
        </p:spPr>
        <p:txBody>
          <a:bodyPr>
            <a:noAutofit/>
          </a:bodyPr>
          <a:lstStyle/>
          <a:p>
            <a:r>
              <a:rPr lang="pt-BR" sz="3200" dirty="0" smtClean="0"/>
              <a:t>Condições associadas com aumento do risco TVP</a:t>
            </a:r>
            <a:endParaRPr lang="pt-BR" sz="32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Picture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39552" y="1268760"/>
            <a:ext cx="2407924" cy="5055840"/>
          </a:xfrm>
          <a:prstGeom prst="rect">
            <a:avLst/>
          </a:prstGeom>
        </p:spPr>
      </p:pic>
      <p:pic>
        <p:nvPicPr>
          <p:cNvPr id="6" name="Imagem 5" descr="idosos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75856" y="1412776"/>
            <a:ext cx="1692000" cy="1224136"/>
          </a:xfrm>
          <a:prstGeom prst="rect">
            <a:avLst/>
          </a:prstGeom>
        </p:spPr>
      </p:pic>
      <p:pic>
        <p:nvPicPr>
          <p:cNvPr id="8" name="Imagem 7" descr="viagem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220072" y="4837690"/>
            <a:ext cx="2023492" cy="1471630"/>
          </a:xfrm>
          <a:prstGeom prst="rect">
            <a:avLst/>
          </a:prstGeom>
        </p:spPr>
      </p:pic>
      <p:pic>
        <p:nvPicPr>
          <p:cNvPr id="9" name="Imagem 8" descr="cancer.bmp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19872" y="4823544"/>
            <a:ext cx="1440160" cy="1485776"/>
          </a:xfrm>
          <a:prstGeom prst="rect">
            <a:avLst/>
          </a:prstGeom>
        </p:spPr>
      </p:pic>
      <p:pic>
        <p:nvPicPr>
          <p:cNvPr id="11" name="Imagem 10" descr="anticoncepcional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292080" y="2924944"/>
            <a:ext cx="1905000" cy="1524000"/>
          </a:xfrm>
          <a:prstGeom prst="rect">
            <a:avLst/>
          </a:prstGeom>
        </p:spPr>
      </p:pic>
      <p:pic>
        <p:nvPicPr>
          <p:cNvPr id="12" name="Imagem 11" descr="varizes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380312" y="1340768"/>
            <a:ext cx="1485900" cy="3076575"/>
          </a:xfrm>
          <a:prstGeom prst="rect">
            <a:avLst/>
          </a:prstGeom>
        </p:spPr>
      </p:pic>
      <p:pic>
        <p:nvPicPr>
          <p:cNvPr id="13" name="Imagem 12" descr="imobilização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668344" y="4987205"/>
            <a:ext cx="1008112" cy="1322115"/>
          </a:xfrm>
          <a:prstGeom prst="rect">
            <a:avLst/>
          </a:prstGeom>
        </p:spPr>
      </p:pic>
      <p:pic>
        <p:nvPicPr>
          <p:cNvPr id="14" name="Imagem 13" descr="gravidez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347864" y="2708920"/>
            <a:ext cx="1601817" cy="1974518"/>
          </a:xfrm>
          <a:prstGeom prst="rect">
            <a:avLst/>
          </a:prstGeom>
        </p:spPr>
      </p:pic>
      <p:pic>
        <p:nvPicPr>
          <p:cNvPr id="15" name="Imagem 14" descr="obesidade.bmp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5652120" y="1340768"/>
            <a:ext cx="1170129" cy="14401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Fatores de Risco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896544"/>
          </a:xfrm>
        </p:spPr>
        <p:txBody>
          <a:bodyPr/>
          <a:lstStyle/>
          <a:p>
            <a:r>
              <a:rPr lang="pt-BR" dirty="0" smtClean="0"/>
              <a:t>Cirurgia: maior risco para cirurgia ortopédica, cirurgia vascular e neurocirurgia;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Trauma: lesões de coluna vertebral (62%), fratura pélvica (61%), fratura de perna (80%), gesso em membros (19%).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cirugia ortopédic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31640" y="2636912"/>
            <a:ext cx="2069976" cy="1371359"/>
          </a:xfrm>
          <a:prstGeom prst="rect">
            <a:avLst/>
          </a:prstGeom>
        </p:spPr>
      </p:pic>
      <p:pic>
        <p:nvPicPr>
          <p:cNvPr id="6" name="Imagem 5" descr="cirugia vascular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95936" y="2636912"/>
            <a:ext cx="1628572" cy="1447619"/>
          </a:xfrm>
          <a:prstGeom prst="rect">
            <a:avLst/>
          </a:prstGeom>
        </p:spPr>
      </p:pic>
      <p:pic>
        <p:nvPicPr>
          <p:cNvPr id="7" name="Imagem 6" descr="neurocirugi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56176" y="2420888"/>
            <a:ext cx="1828800" cy="1847850"/>
          </a:xfrm>
          <a:prstGeom prst="rect">
            <a:avLst/>
          </a:prstGeom>
        </p:spPr>
      </p:pic>
      <p:pic>
        <p:nvPicPr>
          <p:cNvPr id="8" name="Imagem 7" descr="lesão coluna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23928" y="5229200"/>
            <a:ext cx="1224136" cy="1229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908720"/>
            <a:ext cx="8229600" cy="79435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Fatores de Risco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700808"/>
            <a:ext cx="8280920" cy="4104456"/>
          </a:xfrm>
        </p:spPr>
        <p:txBody>
          <a:bodyPr/>
          <a:lstStyle/>
          <a:p>
            <a:r>
              <a:rPr lang="pt-BR" dirty="0" smtClean="0"/>
              <a:t>Quadro agudo: IAM, insuficiência cardíaca, insuficiência respiratória, infecções agudas;</a:t>
            </a:r>
          </a:p>
          <a:p>
            <a:endParaRPr lang="pt-BR" dirty="0" smtClean="0"/>
          </a:p>
          <a:p>
            <a:r>
              <a:rPr lang="pt-BR" dirty="0" smtClean="0"/>
              <a:t>Outros fatores: Idade avançada, tempo prolongado no leito, episódio prévio de tromboembolismo;</a:t>
            </a:r>
          </a:p>
          <a:p>
            <a:endParaRPr lang="pt-BR" dirty="0" smtClean="0"/>
          </a:p>
          <a:p>
            <a:r>
              <a:rPr lang="pt-BR" dirty="0" smtClean="0"/>
              <a:t>Histórico de TVP: episódio espontâneo de TVP aumenta a probabilidade de 5 a 15%, com maior recorrência nos próximos 4 anos;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Fatores de Risco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Risco </a:t>
            </a:r>
            <a:r>
              <a:rPr lang="pt-BR" dirty="0" smtClean="0"/>
              <a:t>menor </a:t>
            </a:r>
            <a:r>
              <a:rPr lang="pt-BR" dirty="0" smtClean="0"/>
              <a:t>em </a:t>
            </a:r>
            <a:r>
              <a:rPr lang="pt-BR" dirty="0" smtClean="0"/>
              <a:t>pacientes  com TVP no pós-operatório;</a:t>
            </a:r>
            <a:endParaRPr lang="pt-BR" dirty="0" smtClean="0"/>
          </a:p>
          <a:p>
            <a:endParaRPr lang="pt-BR" dirty="0" smtClean="0"/>
          </a:p>
          <a:p>
            <a:r>
              <a:rPr lang="pt-BR" dirty="0" err="1" smtClean="0"/>
              <a:t>Agonista</a:t>
            </a:r>
            <a:r>
              <a:rPr lang="pt-BR" dirty="0" smtClean="0"/>
              <a:t> de anticorpo de fosfolípide: 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Presença do </a:t>
            </a:r>
            <a:r>
              <a:rPr lang="pt-BR" dirty="0" err="1" smtClean="0"/>
              <a:t>agonista</a:t>
            </a:r>
            <a:r>
              <a:rPr lang="pt-BR" dirty="0" smtClean="0"/>
              <a:t> de anticorpo fosfolípide está presente em cerca de 5% dos pacientes com TVP.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1475656" y="3429000"/>
            <a:ext cx="59766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Fator </a:t>
            </a:r>
            <a:r>
              <a:rPr lang="pt-BR" dirty="0" err="1" smtClean="0"/>
              <a:t>Lúpico</a:t>
            </a:r>
            <a:r>
              <a:rPr lang="pt-BR" dirty="0" smtClean="0"/>
              <a:t>, </a:t>
            </a:r>
            <a:r>
              <a:rPr lang="pt-BR" dirty="0" err="1" smtClean="0"/>
              <a:t>Agonistas</a:t>
            </a:r>
            <a:r>
              <a:rPr lang="pt-BR" dirty="0" smtClean="0"/>
              <a:t> de </a:t>
            </a:r>
            <a:r>
              <a:rPr lang="pt-BR" dirty="0" err="1" smtClean="0"/>
              <a:t>Cardiolipina</a:t>
            </a:r>
            <a:r>
              <a:rPr lang="pt-BR" dirty="0" smtClean="0"/>
              <a:t>, B2 </a:t>
            </a:r>
            <a:r>
              <a:rPr lang="pt-BR" dirty="0" err="1" smtClean="0"/>
              <a:t>glicoproteína</a:t>
            </a:r>
            <a:r>
              <a:rPr lang="pt-BR" dirty="0" smtClean="0"/>
              <a:t> I</a:t>
            </a:r>
            <a:endParaRPr lang="pt-BR" dirty="0"/>
          </a:p>
        </p:txBody>
      </p:sp>
      <p:sp>
        <p:nvSpPr>
          <p:cNvPr id="6" name="Chave esquerda 5"/>
          <p:cNvSpPr/>
          <p:nvPr/>
        </p:nvSpPr>
        <p:spPr>
          <a:xfrm rot="16200000">
            <a:off x="4355976" y="2708920"/>
            <a:ext cx="432048" cy="273630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195736" y="4365104"/>
            <a:ext cx="4680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Proteínas plasmáticas nas superfícies</a:t>
            </a:r>
            <a:endParaRPr lang="pt-BR" dirty="0"/>
          </a:p>
        </p:txBody>
      </p:sp>
      <p:sp>
        <p:nvSpPr>
          <p:cNvPr id="8" name="CaixaDeTexto 7"/>
          <p:cNvSpPr txBox="1"/>
          <p:nvPr/>
        </p:nvSpPr>
        <p:spPr>
          <a:xfrm>
            <a:off x="6084168" y="3933056"/>
            <a:ext cx="12039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Interagem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Trombofilia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Picture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899592" y="1844824"/>
            <a:ext cx="7180990" cy="4464496"/>
          </a:xfrm>
          <a:prstGeom prst="rect">
            <a:avLst/>
          </a:prstGeom>
        </p:spPr>
      </p:pic>
      <p:sp>
        <p:nvSpPr>
          <p:cNvPr id="6" name="Nuvem 5"/>
          <p:cNvSpPr/>
          <p:nvPr/>
        </p:nvSpPr>
        <p:spPr>
          <a:xfrm>
            <a:off x="4283968" y="260648"/>
            <a:ext cx="3168352" cy="14401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/>
          <p:cNvSpPr/>
          <p:nvPr/>
        </p:nvSpPr>
        <p:spPr>
          <a:xfrm>
            <a:off x="4067944" y="105273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/>
          <p:cNvSpPr/>
          <p:nvPr/>
        </p:nvSpPr>
        <p:spPr>
          <a:xfrm>
            <a:off x="3923928" y="1196752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3563888" y="1412776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3707904" y="1268760"/>
            <a:ext cx="216024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4355976" y="620688"/>
            <a:ext cx="30243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dirty="0" smtClean="0">
                <a:solidFill>
                  <a:schemeClr val="bg1"/>
                </a:solidFill>
              </a:rPr>
              <a:t>Alterações genéticas cujos mecanismos são desconhecidos.</a:t>
            </a:r>
            <a:endParaRPr lang="pt-BR" sz="1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Trombofilia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000" dirty="0" smtClean="0"/>
              <a:t>Fator V </a:t>
            </a:r>
            <a:r>
              <a:rPr lang="pt-BR" sz="2000" dirty="0" err="1" smtClean="0"/>
              <a:t>Leiden</a:t>
            </a:r>
            <a:r>
              <a:rPr lang="pt-BR" sz="2000" dirty="0" smtClean="0"/>
              <a:t>: torna a proteína resistente à degradação pela proteína C ativada;</a:t>
            </a:r>
          </a:p>
          <a:p>
            <a:endParaRPr lang="pt-BR" sz="2000" dirty="0" smtClean="0"/>
          </a:p>
          <a:p>
            <a:r>
              <a:rPr lang="pt-BR" sz="2000" dirty="0" smtClean="0"/>
              <a:t>Fator II G20210A: região não traduzida do gene da </a:t>
            </a:r>
            <a:r>
              <a:rPr lang="pt-BR" sz="2000" dirty="0" err="1" smtClean="0"/>
              <a:t>protrombina</a:t>
            </a:r>
            <a:r>
              <a:rPr lang="pt-BR" sz="2000" dirty="0" smtClean="0"/>
              <a:t> aumenta do risco de TVP;</a:t>
            </a:r>
          </a:p>
          <a:p>
            <a:endParaRPr lang="pt-BR" sz="2000" dirty="0" smtClean="0"/>
          </a:p>
          <a:p>
            <a:r>
              <a:rPr lang="pt-BR" sz="2000" dirty="0" smtClean="0"/>
              <a:t>Deficiência natural de inibidores:  </a:t>
            </a:r>
          </a:p>
          <a:p>
            <a:pPr lvl="1">
              <a:buFont typeface="Wingdings" pitchFamily="2" charset="2"/>
              <a:buChar char="Ø"/>
            </a:pPr>
            <a:r>
              <a:rPr lang="pt-BR" sz="2000" dirty="0" err="1" smtClean="0"/>
              <a:t>Antitrombina</a:t>
            </a:r>
            <a:r>
              <a:rPr lang="pt-BR" sz="2000" dirty="0" smtClean="0"/>
              <a:t> é um potente inibidor de uma série de proteases da coagulação, e a ausência pode aumentar o risco de TVP em 8 x;</a:t>
            </a:r>
          </a:p>
          <a:p>
            <a:pPr lvl="1">
              <a:buFont typeface="Wingdings" pitchFamily="2" charset="2"/>
              <a:buChar char="Ø"/>
            </a:pPr>
            <a:r>
              <a:rPr lang="pt-BR" sz="2000" dirty="0" smtClean="0"/>
              <a:t>Proteína C: a ausência aumenta o risco de TVP em 7x;</a:t>
            </a:r>
          </a:p>
          <a:p>
            <a:pPr lvl="1">
              <a:buFont typeface="Wingdings" pitchFamily="2" charset="2"/>
              <a:buChar char="Ø"/>
            </a:pPr>
            <a:r>
              <a:rPr lang="pt-BR" sz="2000" dirty="0" smtClean="0"/>
              <a:t>Proteína S: a deficiência aumenta o risco de TVP em 8x;</a:t>
            </a:r>
          </a:p>
          <a:p>
            <a:endParaRPr lang="pt-BR" sz="2000" dirty="0" smtClean="0"/>
          </a:p>
          <a:p>
            <a:endParaRPr lang="pt-BR" sz="2000" dirty="0" smtClean="0"/>
          </a:p>
          <a:p>
            <a:endParaRPr lang="pt-BR" sz="20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Chave direita 4"/>
          <p:cNvSpPr/>
          <p:nvPr/>
        </p:nvSpPr>
        <p:spPr>
          <a:xfrm>
            <a:off x="7236296" y="5157192"/>
            <a:ext cx="216024" cy="57606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7452320" y="5158933"/>
            <a:ext cx="16273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Vitamina</a:t>
            </a:r>
            <a:endParaRPr lang="pt-BR" dirty="0" smtClean="0"/>
          </a:p>
          <a:p>
            <a:pPr algn="ctr"/>
            <a:r>
              <a:rPr lang="pt-BR" dirty="0" smtClean="0"/>
              <a:t>K dependente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Trombofilia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Níveis altos de fator de coagulação:  Fatores VIII, IX e XI;</a:t>
            </a:r>
          </a:p>
          <a:p>
            <a:endParaRPr lang="pt-BR" sz="2400" dirty="0" smtClean="0"/>
          </a:p>
          <a:p>
            <a:r>
              <a:rPr lang="pt-BR" sz="2400" dirty="0" smtClean="0"/>
              <a:t>Leve </a:t>
            </a:r>
            <a:r>
              <a:rPr lang="pt-BR" sz="2400" dirty="0" err="1" smtClean="0"/>
              <a:t>hiperhomocisteinemia</a:t>
            </a:r>
            <a:r>
              <a:rPr lang="pt-BR" sz="2400" dirty="0" smtClean="0"/>
              <a:t>: correlação gênica e ausência de </a:t>
            </a:r>
            <a:r>
              <a:rPr lang="pt-BR" sz="2400" dirty="0" err="1" smtClean="0"/>
              <a:t>cofatores</a:t>
            </a:r>
            <a:r>
              <a:rPr lang="pt-BR" sz="2400" dirty="0" smtClean="0"/>
              <a:t> vitamínicos (ácido fólico, vitamina B6, vitamina B12), está presente em 25% dos pacientes com TVP.</a:t>
            </a:r>
          </a:p>
          <a:p>
            <a:endParaRPr lang="pt-BR" sz="2400" dirty="0" smtClean="0"/>
          </a:p>
          <a:p>
            <a:endParaRPr lang="pt-BR" sz="2400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731368" y="6448251"/>
            <a:ext cx="3352800" cy="365125"/>
          </a:xfrm>
        </p:spPr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vitamina 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08590" y="4509120"/>
            <a:ext cx="2307226" cy="1728192"/>
          </a:xfrm>
          <a:prstGeom prst="rect">
            <a:avLst/>
          </a:prstGeom>
        </p:spPr>
      </p:pic>
      <p:pic>
        <p:nvPicPr>
          <p:cNvPr id="6" name="Imagem 5" descr="popay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26010" y="4437112"/>
            <a:ext cx="2094462" cy="1800200"/>
          </a:xfrm>
          <a:prstGeom prst="rect">
            <a:avLst/>
          </a:prstGeom>
        </p:spPr>
      </p:pic>
      <p:pic>
        <p:nvPicPr>
          <p:cNvPr id="7" name="Imagem 6" descr="B1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4389660"/>
            <a:ext cx="1728192" cy="1847652"/>
          </a:xfrm>
          <a:prstGeom prst="rect">
            <a:avLst/>
          </a:prstGeom>
        </p:spPr>
      </p:pic>
      <p:pic>
        <p:nvPicPr>
          <p:cNvPr id="8" name="Imagem 7" descr="b6 leite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384117" y="4077072"/>
            <a:ext cx="1060091" cy="1117566"/>
          </a:xfrm>
          <a:prstGeom prst="rect">
            <a:avLst/>
          </a:prstGeom>
        </p:spPr>
      </p:pic>
      <p:pic>
        <p:nvPicPr>
          <p:cNvPr id="9" name="Imagem 8" descr="b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148064" y="5229200"/>
            <a:ext cx="1305496" cy="982902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971600" y="6228020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Vitamina K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203848" y="6228020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Vitamina B12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5076056" y="6237312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Vitamina B6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78296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Prevenção Primária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389120"/>
          </a:xfrm>
        </p:spPr>
        <p:txBody>
          <a:bodyPr>
            <a:normAutofit/>
          </a:bodyPr>
          <a:lstStyle/>
          <a:p>
            <a:r>
              <a:rPr lang="pt-BR" dirty="0" smtClean="0"/>
              <a:t>Métodos físicos:</a:t>
            </a:r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Deambulação precoce no pós-operatório;</a:t>
            </a:r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Meias compressivas;</a:t>
            </a:r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Compressão pneumática intermitente;</a:t>
            </a:r>
          </a:p>
          <a:p>
            <a:pPr lvl="1">
              <a:buFont typeface="Wingdings" pitchFamily="2" charset="2"/>
              <a:buChar char="Ø"/>
            </a:pPr>
            <a:r>
              <a:rPr lang="pt-BR" dirty="0" smtClean="0"/>
              <a:t>Método físico:  paciente de baixo risco ou pacientes com contra-indicação de drogas anticoagulantes.</a:t>
            </a: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pt-BR" dirty="0" smtClean="0"/>
              <a:t>Drogas anticoagulantes (</a:t>
            </a:r>
            <a:r>
              <a:rPr lang="pt-BR" dirty="0" err="1" smtClean="0"/>
              <a:t>heparina</a:t>
            </a:r>
            <a:r>
              <a:rPr lang="pt-BR" dirty="0" smtClean="0"/>
              <a:t>, antagonistas de vitamina K);</a:t>
            </a:r>
          </a:p>
          <a:p>
            <a:pPr marL="548640" lvl="2" indent="-274320">
              <a:buClr>
                <a:schemeClr val="accent1"/>
              </a:buClr>
              <a:buSzPct val="95000"/>
              <a:buFont typeface="Wingdings" pitchFamily="2" charset="2"/>
              <a:buChar char="Ø"/>
            </a:pPr>
            <a:r>
              <a:rPr lang="pt-BR" dirty="0" smtClean="0"/>
              <a:t>Usado para pacientes com risco moderado-grave.</a:t>
            </a:r>
          </a:p>
          <a:p>
            <a:endParaRPr lang="pt-BR" dirty="0" smtClean="0"/>
          </a:p>
          <a:p>
            <a:pPr lvl="1">
              <a:buNone/>
            </a:pPr>
            <a:endParaRPr lang="pt-BR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compressão pneumática intermitent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48264" y="908720"/>
            <a:ext cx="1771650" cy="2581275"/>
          </a:xfrm>
          <a:prstGeom prst="rect">
            <a:avLst/>
          </a:prstGeom>
        </p:spPr>
      </p:pic>
      <p:sp>
        <p:nvSpPr>
          <p:cNvPr id="6" name="Seta para a direita 5"/>
          <p:cNvSpPr/>
          <p:nvPr/>
        </p:nvSpPr>
        <p:spPr>
          <a:xfrm rot="20263807">
            <a:off x="6343136" y="2962827"/>
            <a:ext cx="649723" cy="3545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Trombose Venosa Profunda</a:t>
            </a:r>
            <a:br>
              <a:rPr lang="pt-BR" dirty="0" smtClean="0"/>
            </a:b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Lancet 2005; 365: 1163-74</a:t>
            </a:r>
          </a:p>
          <a:p>
            <a:r>
              <a:rPr lang="pt-BR" dirty="0" smtClean="0"/>
              <a:t>Medical </a:t>
            </a:r>
            <a:r>
              <a:rPr lang="pt-BR" dirty="0" err="1" smtClean="0"/>
              <a:t>University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Vienna</a:t>
            </a:r>
            <a:r>
              <a:rPr lang="pt-BR" dirty="0" smtClean="0"/>
              <a:t>, </a:t>
            </a:r>
            <a:r>
              <a:rPr lang="pt-BR" dirty="0" err="1" smtClean="0"/>
              <a:t>Departmente</a:t>
            </a:r>
            <a:r>
              <a:rPr lang="pt-BR" dirty="0" smtClean="0"/>
              <a:t> </a:t>
            </a:r>
            <a:r>
              <a:rPr lang="pt-BR" dirty="0" err="1" smtClean="0"/>
              <a:t>of</a:t>
            </a:r>
            <a:r>
              <a:rPr lang="pt-BR" dirty="0" smtClean="0"/>
              <a:t> </a:t>
            </a:r>
            <a:r>
              <a:rPr lang="pt-BR" dirty="0" err="1" smtClean="0"/>
              <a:t>Internal</a:t>
            </a:r>
            <a:r>
              <a:rPr lang="pt-BR" dirty="0" smtClean="0"/>
              <a:t> </a:t>
            </a:r>
            <a:r>
              <a:rPr lang="pt-BR" dirty="0" err="1" smtClean="0"/>
              <a:t>Medinice</a:t>
            </a:r>
            <a:r>
              <a:rPr lang="pt-BR" dirty="0" smtClean="0"/>
              <a:t> I, </a:t>
            </a:r>
            <a:r>
              <a:rPr lang="pt-BR" dirty="0" err="1" smtClean="0"/>
              <a:t>Währinger</a:t>
            </a:r>
            <a:r>
              <a:rPr lang="pt-BR" dirty="0" smtClean="0"/>
              <a:t> </a:t>
            </a:r>
            <a:r>
              <a:rPr lang="pt-BR" dirty="0" err="1" smtClean="0"/>
              <a:t>Gürtel</a:t>
            </a:r>
            <a:r>
              <a:rPr lang="pt-BR" dirty="0" smtClean="0"/>
              <a:t> 18-20, 1090 </a:t>
            </a:r>
            <a:r>
              <a:rPr lang="pt-BR" dirty="0" err="1" smtClean="0"/>
              <a:t>Vienna</a:t>
            </a:r>
            <a:r>
              <a:rPr lang="pt-BR" dirty="0" smtClean="0"/>
              <a:t>, </a:t>
            </a:r>
            <a:r>
              <a:rPr lang="pt-BR" dirty="0" err="1" smtClean="0"/>
              <a:t>Austria</a:t>
            </a:r>
            <a:endParaRPr lang="pt-BR" dirty="0" smtClean="0"/>
          </a:p>
          <a:p>
            <a:r>
              <a:rPr lang="pt-BR" dirty="0" smtClean="0"/>
              <a:t>Professor Paul A </a:t>
            </a:r>
            <a:r>
              <a:rPr lang="pt-BR" dirty="0" err="1" smtClean="0"/>
              <a:t>Kyrle</a:t>
            </a:r>
            <a:endParaRPr lang="pt-BR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710952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2699792" y="1268760"/>
            <a:ext cx="3103179" cy="522695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84168" y="1484784"/>
            <a:ext cx="280831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D-</a:t>
            </a:r>
            <a:r>
              <a:rPr lang="en-US" dirty="0" err="1" smtClean="0"/>
              <a:t>dimero</a:t>
            </a:r>
            <a:r>
              <a:rPr lang="en-US" dirty="0" smtClean="0"/>
              <a:t> (</a:t>
            </a:r>
            <a:r>
              <a:rPr lang="en-US" dirty="0" err="1" smtClean="0"/>
              <a:t>produto</a:t>
            </a:r>
            <a:r>
              <a:rPr lang="en-US" dirty="0" smtClean="0"/>
              <a:t> da </a:t>
            </a:r>
            <a:r>
              <a:rPr lang="en-US" dirty="0" err="1" smtClean="0"/>
              <a:t>lise</a:t>
            </a:r>
            <a:r>
              <a:rPr lang="en-US" dirty="0" smtClean="0"/>
              <a:t> da </a:t>
            </a:r>
            <a:r>
              <a:rPr lang="en-US" dirty="0" err="1" smtClean="0"/>
              <a:t>fibrina</a:t>
            </a:r>
            <a:r>
              <a:rPr lang="en-US" dirty="0" smtClean="0"/>
              <a:t>):</a:t>
            </a:r>
          </a:p>
          <a:p>
            <a:pPr marL="285750" indent="-285750">
              <a:buFont typeface="Arial"/>
              <a:buChar char="•"/>
            </a:pPr>
            <a:r>
              <a:rPr lang="en-US" dirty="0" smtClean="0"/>
              <a:t>Alta </a:t>
            </a:r>
            <a:r>
              <a:rPr lang="en-US" dirty="0" err="1" smtClean="0"/>
              <a:t>sensibilidade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Rápido</a:t>
            </a:r>
            <a:r>
              <a:rPr lang="en-US" dirty="0" smtClean="0"/>
              <a:t>, simples, </a:t>
            </a:r>
            <a:r>
              <a:rPr lang="en-US" dirty="0" err="1" smtClean="0"/>
              <a:t>barato</a:t>
            </a:r>
            <a:endParaRPr lang="en-US" dirty="0" smtClean="0"/>
          </a:p>
          <a:p>
            <a:pPr marL="285750" indent="-285750">
              <a:buFont typeface="Arial"/>
              <a:buChar char="•"/>
            </a:pPr>
            <a:r>
              <a:rPr lang="en-US" dirty="0" err="1" smtClean="0"/>
              <a:t>Aumenta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: </a:t>
            </a:r>
            <a:r>
              <a:rPr lang="en-US" dirty="0" err="1" smtClean="0"/>
              <a:t>inflamação</a:t>
            </a:r>
            <a:r>
              <a:rPr lang="en-US" dirty="0" smtClean="0"/>
              <a:t>, </a:t>
            </a:r>
            <a:r>
              <a:rPr lang="en-US" dirty="0" err="1" smtClean="0"/>
              <a:t>cirurgia</a:t>
            </a:r>
            <a:r>
              <a:rPr lang="en-US" dirty="0" smtClean="0"/>
              <a:t> e </a:t>
            </a:r>
            <a:r>
              <a:rPr lang="en-US" dirty="0" err="1" smtClean="0"/>
              <a:t>câncer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6372200" y="4869160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em</a:t>
            </a:r>
            <a:r>
              <a:rPr lang="en-US" dirty="0" smtClean="0"/>
              <a:t> 7 </a:t>
            </a:r>
            <a:r>
              <a:rPr lang="en-US" dirty="0" err="1" smtClean="0"/>
              <a:t>dias</a:t>
            </a:r>
            <a:r>
              <a:rPr lang="en-US" dirty="0" smtClean="0"/>
              <a:t>: </a:t>
            </a:r>
            <a:r>
              <a:rPr lang="en-US" dirty="0" err="1"/>
              <a:t>e</a:t>
            </a:r>
            <a:r>
              <a:rPr lang="en-US" dirty="0" err="1" smtClean="0"/>
              <a:t>xtensão</a:t>
            </a:r>
            <a:r>
              <a:rPr lang="en-US" dirty="0" smtClean="0"/>
              <a:t> do </a:t>
            </a:r>
            <a:r>
              <a:rPr lang="en-US" dirty="0" err="1" smtClean="0"/>
              <a:t>trombo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2%</a:t>
            </a:r>
            <a:endParaRPr lang="en-US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796136" y="5085184"/>
            <a:ext cx="50405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Diagnóstico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2276872"/>
            <a:ext cx="6504776" cy="31164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en-US" dirty="0" err="1" smtClean="0"/>
              <a:t>Diagnóstico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Flebografia</a:t>
            </a:r>
            <a:r>
              <a:rPr lang="en-US" dirty="0" smtClean="0"/>
              <a:t> </a:t>
            </a:r>
            <a:r>
              <a:rPr lang="en-US" dirty="0" err="1"/>
              <a:t>contrastada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sensível</a:t>
            </a:r>
            <a:r>
              <a:rPr lang="en-US" dirty="0"/>
              <a:t> (100%) e </a:t>
            </a:r>
            <a:r>
              <a:rPr lang="en-US" dirty="0" smtClean="0"/>
              <a:t>					</a:t>
            </a:r>
            <a:r>
              <a:rPr lang="en-US" dirty="0" err="1" smtClean="0"/>
              <a:t>acurado</a:t>
            </a:r>
            <a:r>
              <a:rPr lang="en-US" dirty="0" smtClean="0"/>
              <a:t> </a:t>
            </a:r>
            <a:r>
              <a:rPr lang="en-US" dirty="0" err="1"/>
              <a:t>método</a:t>
            </a:r>
            <a:r>
              <a:rPr lang="en-US" dirty="0"/>
              <a:t> </a:t>
            </a:r>
            <a:r>
              <a:rPr lang="en-US" dirty="0" err="1"/>
              <a:t>diagnóstico</a:t>
            </a:r>
            <a:r>
              <a:rPr lang="en-US" dirty="0"/>
              <a:t> (“gold standard”)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Especificidade</a:t>
            </a:r>
            <a:r>
              <a:rPr lang="en-US" dirty="0" smtClean="0"/>
              <a:t> </a:t>
            </a:r>
            <a:r>
              <a:rPr lang="en-US" dirty="0"/>
              <a:t>99%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Invasivo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potencial</a:t>
            </a:r>
            <a:r>
              <a:rPr lang="en-US" dirty="0" smtClean="0"/>
              <a:t> </a:t>
            </a:r>
            <a:r>
              <a:rPr lang="en-US" dirty="0" err="1"/>
              <a:t>contraindicação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3437014"/>
            <a:ext cx="1872208" cy="274590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64288" y="723122"/>
            <a:ext cx="1728192" cy="212981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44008" y="3451082"/>
            <a:ext cx="2049016" cy="275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51422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en-US" dirty="0" err="1" smtClean="0"/>
              <a:t>Diagnóstico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204864"/>
            <a:ext cx="8229600" cy="4389120"/>
          </a:xfrm>
        </p:spPr>
        <p:txBody>
          <a:bodyPr/>
          <a:lstStyle/>
          <a:p>
            <a:r>
              <a:rPr lang="en-US" dirty="0"/>
              <a:t>US com </a:t>
            </a:r>
            <a:r>
              <a:rPr lang="en-US" dirty="0" err="1"/>
              <a:t>compressão</a:t>
            </a:r>
            <a:r>
              <a:rPr lang="en-US" dirty="0"/>
              <a:t>:</a:t>
            </a:r>
          </a:p>
          <a:p>
            <a:pPr lvl="1"/>
            <a:r>
              <a:rPr lang="en-US" dirty="0" err="1"/>
              <a:t>mais</a:t>
            </a:r>
            <a:r>
              <a:rPr lang="en-US" dirty="0"/>
              <a:t> </a:t>
            </a:r>
            <a:r>
              <a:rPr lang="en-US" dirty="0" err="1"/>
              <a:t>usado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Sensibilidade</a:t>
            </a:r>
            <a:r>
              <a:rPr lang="en-US" dirty="0" smtClean="0"/>
              <a:t> </a:t>
            </a:r>
            <a:r>
              <a:rPr lang="en-US" dirty="0"/>
              <a:t>97% e </a:t>
            </a:r>
            <a:r>
              <a:rPr lang="en-US" dirty="0" err="1"/>
              <a:t>especificidade</a:t>
            </a:r>
            <a:r>
              <a:rPr lang="en-US" dirty="0"/>
              <a:t> 98% - </a:t>
            </a:r>
            <a:r>
              <a:rPr lang="en-US" dirty="0" smtClean="0"/>
              <a:t>		(</a:t>
            </a:r>
            <a:r>
              <a:rPr lang="en-US" dirty="0" err="1" smtClean="0"/>
              <a:t>trombose</a:t>
            </a:r>
            <a:r>
              <a:rPr lang="en-US" dirty="0" smtClean="0"/>
              <a:t> proximal)</a:t>
            </a:r>
            <a:endParaRPr lang="en-US" dirty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Menos</a:t>
            </a:r>
            <a:r>
              <a:rPr lang="en-US" dirty="0" smtClean="0"/>
              <a:t> </a:t>
            </a:r>
            <a:r>
              <a:rPr lang="en-US" dirty="0" err="1"/>
              <a:t>acurado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trombose</a:t>
            </a:r>
            <a:r>
              <a:rPr lang="en-US" dirty="0"/>
              <a:t> distal – </a:t>
            </a:r>
            <a:r>
              <a:rPr lang="en-US" dirty="0" err="1"/>
              <a:t>sensibilidade</a:t>
            </a:r>
            <a:r>
              <a:rPr lang="en-US" dirty="0"/>
              <a:t> 70% e </a:t>
            </a:r>
            <a:r>
              <a:rPr lang="en-US" dirty="0" err="1"/>
              <a:t>especificidade</a:t>
            </a:r>
            <a:r>
              <a:rPr lang="en-US" dirty="0"/>
              <a:t> 60% (</a:t>
            </a:r>
            <a:r>
              <a:rPr lang="en-US" dirty="0" err="1"/>
              <a:t>falso</a:t>
            </a:r>
            <a:r>
              <a:rPr lang="en-US" dirty="0"/>
              <a:t> </a:t>
            </a:r>
            <a:r>
              <a:rPr lang="en-US" dirty="0" err="1"/>
              <a:t>negativo</a:t>
            </a:r>
            <a:r>
              <a:rPr lang="en-US" dirty="0"/>
              <a:t> e </a:t>
            </a:r>
            <a:r>
              <a:rPr lang="en-US" dirty="0" err="1"/>
              <a:t>tratamento</a:t>
            </a:r>
            <a:r>
              <a:rPr lang="en-US" dirty="0"/>
              <a:t> </a:t>
            </a:r>
            <a:r>
              <a:rPr lang="en-US" dirty="0" err="1"/>
              <a:t>inadequado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248" y="764704"/>
            <a:ext cx="1854200" cy="304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04248" y="3789040"/>
            <a:ext cx="2078201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v. femoral e v. </a:t>
            </a:r>
            <a:r>
              <a:rPr lang="en-US" sz="1600" dirty="0" err="1" smtClean="0"/>
              <a:t>safena</a:t>
            </a:r>
            <a:r>
              <a:rPr lang="en-US" sz="1600" dirty="0" smtClean="0"/>
              <a:t> magna (</a:t>
            </a:r>
            <a:r>
              <a:rPr lang="en-US" sz="1600" dirty="0" err="1" smtClean="0"/>
              <a:t>coxa</a:t>
            </a:r>
            <a:r>
              <a:rPr lang="en-US" sz="1600" dirty="0" smtClean="0"/>
              <a:t>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xmlns="" val="40357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/>
          <a:lstStyle/>
          <a:p>
            <a:r>
              <a:rPr lang="pt-BR" dirty="0" smtClean="0"/>
              <a:t>Diagnóstico – TVP recorrente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Dificuldade: semelhança entre síndrome pós-trombótica e TVP aguda</a:t>
            </a:r>
          </a:p>
          <a:p>
            <a:endParaRPr lang="pt-BR" dirty="0" smtClean="0"/>
          </a:p>
          <a:p>
            <a:r>
              <a:rPr lang="pt-BR" dirty="0" smtClean="0"/>
              <a:t>US: uso limitado</a:t>
            </a:r>
          </a:p>
          <a:p>
            <a:pPr marL="822960" lvl="4" indent="-274320">
              <a:buSzPct val="95000"/>
            </a:pPr>
            <a:endParaRPr lang="pt-BR" dirty="0" smtClean="0"/>
          </a:p>
          <a:p>
            <a:pPr marL="1097280" lvl="5" indent="-274320">
              <a:buSzPct val="95000"/>
            </a:pPr>
            <a:endParaRPr lang="pt-BR" dirty="0" smtClean="0"/>
          </a:p>
          <a:p>
            <a:pPr marL="1097280" lvl="5" indent="-274320">
              <a:buSzPct val="95000"/>
            </a:pPr>
            <a:r>
              <a:rPr lang="pt-BR" dirty="0" smtClean="0"/>
              <a:t>Necessidade de encontrar novo segmento não compressível</a:t>
            </a:r>
          </a:p>
          <a:p>
            <a:endParaRPr lang="pt-BR" dirty="0" smtClean="0"/>
          </a:p>
          <a:p>
            <a:r>
              <a:rPr lang="pt-BR" dirty="0" smtClean="0"/>
              <a:t>Alta suspeita clínica + US		      </a:t>
            </a:r>
            <a:r>
              <a:rPr lang="pt-BR" dirty="0" smtClean="0"/>
              <a:t>Flebografia </a:t>
            </a:r>
            <a:r>
              <a:rPr lang="pt-BR" dirty="0" smtClean="0"/>
              <a:t>	</a:t>
            </a:r>
          </a:p>
          <a:p>
            <a:endParaRPr lang="pt-BR" dirty="0" smtClean="0"/>
          </a:p>
          <a:p>
            <a:r>
              <a:rPr lang="pt-BR" dirty="0" smtClean="0"/>
              <a:t>Há demanda por estudos que utilizem RMN e TC como alternativas diagnósticas</a:t>
            </a:r>
          </a:p>
          <a:p>
            <a:endParaRPr lang="pt-BR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cxnSp>
        <p:nvCxnSpPr>
          <p:cNvPr id="6" name="Conector de seta reta 5"/>
          <p:cNvCxnSpPr/>
          <p:nvPr/>
        </p:nvCxnSpPr>
        <p:spPr>
          <a:xfrm flipV="1">
            <a:off x="3131840" y="3284984"/>
            <a:ext cx="1008112" cy="72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3203848" y="3501008"/>
            <a:ext cx="864096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211960" y="3068960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anormalidades em veias proximais após 1 ano da 1ª TVP (em 50% pacientes)</a:t>
            </a:r>
            <a:endParaRPr lang="pt-BR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067944" y="3789040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necessidade de US anterior para comparação</a:t>
            </a:r>
            <a:endParaRPr lang="pt-BR" dirty="0"/>
          </a:p>
        </p:txBody>
      </p:sp>
      <p:sp>
        <p:nvSpPr>
          <p:cNvPr id="7" name="Minus 6"/>
          <p:cNvSpPr/>
          <p:nvPr/>
        </p:nvSpPr>
        <p:spPr>
          <a:xfrm>
            <a:off x="4283968" y="4941168"/>
            <a:ext cx="288032" cy="144016"/>
          </a:xfrm>
          <a:prstGeom prst="mathMin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788024" y="4869160"/>
            <a:ext cx="648072" cy="216024"/>
          </a:xfrm>
          <a:prstGeom prst="rightArrow">
            <a:avLst/>
          </a:prstGeom>
          <a:solidFill>
            <a:srgbClr val="C0504D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143000"/>
          </a:xfrm>
        </p:spPr>
        <p:txBody>
          <a:bodyPr/>
          <a:lstStyle/>
          <a:p>
            <a:r>
              <a:rPr lang="pt-BR" dirty="0" smtClean="0"/>
              <a:t>Tratamento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1988840"/>
            <a:ext cx="4839012" cy="43099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Tratamento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6512" y="1992208"/>
            <a:ext cx="9937104" cy="4389120"/>
          </a:xfrm>
        </p:spPr>
        <p:txBody>
          <a:bodyPr/>
          <a:lstStyle/>
          <a:p>
            <a:r>
              <a:rPr lang="en-US" dirty="0" err="1" smtClean="0"/>
              <a:t>Heparina</a:t>
            </a:r>
            <a:r>
              <a:rPr lang="en-US" dirty="0" smtClean="0"/>
              <a:t> de </a:t>
            </a:r>
            <a:r>
              <a:rPr lang="en-US" dirty="0" err="1" smtClean="0"/>
              <a:t>baixo</a:t>
            </a:r>
            <a:r>
              <a:rPr lang="en-US" dirty="0" smtClean="0"/>
              <a:t> peso molecular X </a:t>
            </a:r>
            <a:r>
              <a:rPr lang="en-US" dirty="0" err="1" smtClean="0"/>
              <a:t>heparina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fracionada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TextBox 4"/>
          <p:cNvSpPr txBox="1"/>
          <p:nvPr/>
        </p:nvSpPr>
        <p:spPr>
          <a:xfrm>
            <a:off x="539552" y="2780928"/>
            <a:ext cx="4824536" cy="3111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200" dirty="0" smtClean="0"/>
              <a:t>Dose-</a:t>
            </a:r>
            <a:r>
              <a:rPr lang="en-US" sz="2200" dirty="0" err="1" smtClean="0"/>
              <a:t>resposta</a:t>
            </a:r>
            <a:r>
              <a:rPr lang="en-US" sz="2200" dirty="0" smtClean="0"/>
              <a:t> </a:t>
            </a:r>
            <a:r>
              <a:rPr lang="en-US" sz="2200" dirty="0" err="1" smtClean="0"/>
              <a:t>mais</a:t>
            </a:r>
            <a:r>
              <a:rPr lang="en-US" sz="2200" dirty="0" smtClean="0"/>
              <a:t> </a:t>
            </a:r>
            <a:r>
              <a:rPr lang="en-US" sz="2200" dirty="0" err="1" smtClean="0"/>
              <a:t>previsível</a:t>
            </a:r>
            <a:endParaRPr lang="en-US" sz="2200" dirty="0" smtClean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200" dirty="0" smtClean="0"/>
              <a:t>½ </a:t>
            </a:r>
            <a:r>
              <a:rPr lang="en-US" sz="2200" dirty="0" err="1" smtClean="0"/>
              <a:t>vida</a:t>
            </a:r>
            <a:r>
              <a:rPr lang="en-US" sz="2200" dirty="0" smtClean="0"/>
              <a:t> </a:t>
            </a:r>
            <a:r>
              <a:rPr lang="en-US" sz="2200" dirty="0" err="1" smtClean="0"/>
              <a:t>mais</a:t>
            </a:r>
            <a:r>
              <a:rPr lang="en-US" sz="2200" dirty="0" smtClean="0"/>
              <a:t> longa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200" dirty="0" smtClean="0"/>
              <a:t>&lt; </a:t>
            </a:r>
            <a:r>
              <a:rPr lang="en-US" sz="2200" dirty="0" err="1" smtClean="0"/>
              <a:t>risco</a:t>
            </a:r>
            <a:r>
              <a:rPr lang="en-US" sz="2200" dirty="0" smtClean="0"/>
              <a:t> de </a:t>
            </a:r>
            <a:r>
              <a:rPr lang="en-US" sz="2200" dirty="0" err="1" smtClean="0"/>
              <a:t>trombocitopenia</a:t>
            </a:r>
            <a:r>
              <a:rPr lang="en-US" sz="2200" dirty="0" smtClean="0"/>
              <a:t> </a:t>
            </a:r>
            <a:r>
              <a:rPr lang="en-US" sz="2200" dirty="0" err="1" smtClean="0"/>
              <a:t>imunomediada</a:t>
            </a:r>
            <a:r>
              <a:rPr lang="en-US" sz="2200" dirty="0" smtClean="0"/>
              <a:t> e </a:t>
            </a:r>
            <a:r>
              <a:rPr lang="en-US" sz="2200" dirty="0" err="1" smtClean="0"/>
              <a:t>osteoporose</a:t>
            </a:r>
            <a:endParaRPr lang="en-US" sz="2200" dirty="0" smtClean="0"/>
          </a:p>
          <a:p>
            <a:pPr marL="742950" lvl="1" indent="-285750">
              <a:lnSpc>
                <a:spcPct val="150000"/>
              </a:lnSpc>
              <a:buFont typeface="Arial"/>
              <a:buChar char="•"/>
            </a:pPr>
            <a:r>
              <a:rPr lang="en-US" sz="2200" dirty="0" smtClean="0"/>
              <a:t> $: &lt; tempo de </a:t>
            </a:r>
            <a:r>
              <a:rPr lang="en-US" sz="2200" dirty="0" err="1" smtClean="0"/>
              <a:t>internação</a:t>
            </a:r>
            <a:r>
              <a:rPr lang="en-US" sz="2200" dirty="0" smtClean="0"/>
              <a:t> e </a:t>
            </a:r>
            <a:r>
              <a:rPr lang="en-US" sz="2200" dirty="0" err="1" smtClean="0"/>
              <a:t>monitorização</a:t>
            </a:r>
            <a:r>
              <a:rPr lang="en-US" sz="2200" dirty="0" smtClean="0"/>
              <a:t> laboratorial</a:t>
            </a: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220072" y="2852936"/>
            <a:ext cx="3923928" cy="15876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sz="2200" dirty="0" smtClean="0"/>
              <a:t>&lt; ½ </a:t>
            </a:r>
            <a:r>
              <a:rPr lang="en-US" sz="2200" dirty="0" err="1" smtClean="0"/>
              <a:t>vida</a:t>
            </a:r>
            <a:r>
              <a:rPr lang="en-US" sz="2200" dirty="0" smtClean="0"/>
              <a:t>: </a:t>
            </a:r>
            <a:r>
              <a:rPr lang="en-US" sz="2200" dirty="0" err="1" smtClean="0"/>
              <a:t>útil</a:t>
            </a:r>
            <a:r>
              <a:rPr lang="en-US" sz="2200" dirty="0" smtClean="0"/>
              <a:t> </a:t>
            </a:r>
            <a:r>
              <a:rPr lang="en-US" sz="2200" dirty="0" err="1" smtClean="0"/>
              <a:t>em</a:t>
            </a:r>
            <a:r>
              <a:rPr lang="en-US" sz="2200" dirty="0" smtClean="0"/>
              <a:t> </a:t>
            </a:r>
            <a:r>
              <a:rPr lang="en-US" sz="2200" dirty="0" err="1" smtClean="0"/>
              <a:t>cirurgias</a:t>
            </a:r>
            <a:r>
              <a:rPr lang="en-US" sz="2200" dirty="0" smtClean="0"/>
              <a:t> </a:t>
            </a:r>
            <a:r>
              <a:rPr lang="en-US" sz="2200" dirty="0" err="1" smtClean="0"/>
              <a:t>que</a:t>
            </a:r>
            <a:r>
              <a:rPr lang="en-US" sz="2200" dirty="0" smtClean="0"/>
              <a:t> </a:t>
            </a:r>
            <a:r>
              <a:rPr lang="en-US" sz="2200" dirty="0" err="1" smtClean="0"/>
              <a:t>precisam</a:t>
            </a:r>
            <a:r>
              <a:rPr lang="en-US" sz="2200" dirty="0" smtClean="0"/>
              <a:t> de </a:t>
            </a:r>
            <a:r>
              <a:rPr lang="en-US" sz="2200" dirty="0" err="1" smtClean="0"/>
              <a:t>reversão</a:t>
            </a:r>
            <a:r>
              <a:rPr lang="en-US" sz="2200" dirty="0" smtClean="0"/>
              <a:t> </a:t>
            </a:r>
            <a:r>
              <a:rPr lang="en-US" sz="2200" dirty="0" err="1" smtClean="0"/>
              <a:t>rápida</a:t>
            </a:r>
            <a:r>
              <a:rPr lang="en-US" sz="2200" dirty="0" smtClean="0"/>
              <a:t> </a:t>
            </a:r>
            <a:r>
              <a:rPr lang="en-US" sz="2200" dirty="0" err="1" smtClean="0"/>
              <a:t>anticoagulação</a:t>
            </a:r>
            <a:endParaRPr lang="en-US" sz="2200" dirty="0"/>
          </a:p>
        </p:txBody>
      </p:sp>
      <p:sp>
        <p:nvSpPr>
          <p:cNvPr id="7" name="Down Arrow 6"/>
          <p:cNvSpPr/>
          <p:nvPr/>
        </p:nvSpPr>
        <p:spPr>
          <a:xfrm>
            <a:off x="1259632" y="5013176"/>
            <a:ext cx="144016" cy="288032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51690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en-US" dirty="0" err="1" smtClean="0"/>
              <a:t>Tratamento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661872"/>
          </a:xfrm>
        </p:spPr>
        <p:txBody>
          <a:bodyPr>
            <a:normAutofit lnSpcReduction="10000"/>
          </a:bodyPr>
          <a:lstStyle/>
          <a:p>
            <a:r>
              <a:rPr lang="en-US" dirty="0" err="1" smtClean="0"/>
              <a:t>Trombolíticos</a:t>
            </a:r>
            <a:r>
              <a:rPr lang="en-US" dirty="0" smtClean="0"/>
              <a:t>: </a:t>
            </a:r>
          </a:p>
          <a:p>
            <a:pPr lvl="1"/>
            <a:r>
              <a:rPr lang="en-US" dirty="0" err="1" smtClean="0"/>
              <a:t>uso</a:t>
            </a:r>
            <a:r>
              <a:rPr lang="en-US" dirty="0" smtClean="0"/>
              <a:t> </a:t>
            </a:r>
            <a:r>
              <a:rPr lang="en-US" dirty="0" err="1" smtClean="0"/>
              <a:t>sistêmico</a:t>
            </a:r>
            <a:r>
              <a:rPr lang="en-US" dirty="0" smtClean="0"/>
              <a:t> </a:t>
            </a:r>
            <a:r>
              <a:rPr lang="en-US" dirty="0" err="1" smtClean="0"/>
              <a:t>ou</a:t>
            </a:r>
            <a:r>
              <a:rPr lang="en-US" dirty="0" smtClean="0"/>
              <a:t> </a:t>
            </a:r>
            <a:r>
              <a:rPr lang="en-US" dirty="0" err="1" smtClean="0"/>
              <a:t>localmente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&lt; </a:t>
            </a:r>
            <a:r>
              <a:rPr lang="en-US" dirty="0" err="1" smtClean="0"/>
              <a:t>dor</a:t>
            </a:r>
            <a:r>
              <a:rPr lang="en-US" dirty="0" smtClean="0"/>
              <a:t>, </a:t>
            </a:r>
            <a:r>
              <a:rPr lang="en-US" dirty="0" err="1" smtClean="0"/>
              <a:t>inchaço</a:t>
            </a:r>
            <a:r>
              <a:rPr lang="en-US" dirty="0" smtClean="0"/>
              <a:t>, </a:t>
            </a:r>
            <a:r>
              <a:rPr lang="en-US" dirty="0" smtClean="0"/>
              <a:t>e </a:t>
            </a:r>
            <a:r>
              <a:rPr lang="en-US" dirty="0" err="1" smtClean="0"/>
              <a:t>previne</a:t>
            </a:r>
            <a:r>
              <a:rPr lang="en-US" dirty="0" smtClean="0"/>
              <a:t> a </a:t>
            </a:r>
            <a:r>
              <a:rPr lang="en-US" dirty="0" err="1" smtClean="0"/>
              <a:t>destruição</a:t>
            </a:r>
            <a:r>
              <a:rPr lang="en-US" dirty="0" smtClean="0"/>
              <a:t> das </a:t>
            </a:r>
            <a:r>
              <a:rPr lang="en-US" dirty="0" err="1" smtClean="0"/>
              <a:t>válvulas</a:t>
            </a:r>
            <a:r>
              <a:rPr lang="en-US" dirty="0" smtClean="0"/>
              <a:t> </a:t>
            </a:r>
            <a:r>
              <a:rPr lang="en-US" dirty="0" err="1" smtClean="0"/>
              <a:t>venosas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&gt; </a:t>
            </a:r>
            <a:r>
              <a:rPr lang="en-US" dirty="0" err="1" smtClean="0"/>
              <a:t>risco</a:t>
            </a:r>
            <a:r>
              <a:rPr lang="en-US" dirty="0" smtClean="0"/>
              <a:t> de </a:t>
            </a:r>
            <a:r>
              <a:rPr lang="en-US" dirty="0" err="1" smtClean="0"/>
              <a:t>sangramento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devem</a:t>
            </a:r>
            <a:r>
              <a:rPr lang="en-US" dirty="0" smtClean="0"/>
              <a:t> </a:t>
            </a:r>
            <a:r>
              <a:rPr lang="en-US" dirty="0" err="1" smtClean="0"/>
              <a:t>ser</a:t>
            </a:r>
            <a:r>
              <a:rPr lang="en-US" dirty="0" smtClean="0"/>
              <a:t> </a:t>
            </a:r>
            <a:r>
              <a:rPr lang="en-US" dirty="0" err="1" smtClean="0"/>
              <a:t>utilizados</a:t>
            </a:r>
            <a:r>
              <a:rPr lang="en-US" dirty="0" smtClean="0"/>
              <a:t>:</a:t>
            </a:r>
          </a:p>
          <a:p>
            <a:pPr lvl="2"/>
            <a:r>
              <a:rPr lang="en-US" dirty="0" err="1" smtClean="0"/>
              <a:t>Tratamento</a:t>
            </a:r>
            <a:r>
              <a:rPr lang="en-US" dirty="0" smtClean="0"/>
              <a:t> de </a:t>
            </a:r>
            <a:r>
              <a:rPr lang="en-US" dirty="0" err="1"/>
              <a:t>t</a:t>
            </a:r>
            <a:r>
              <a:rPr lang="en-US" dirty="0" err="1" smtClean="0"/>
              <a:t>rombose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membros</a:t>
            </a:r>
            <a:endParaRPr lang="en-US" dirty="0" smtClean="0"/>
          </a:p>
          <a:p>
            <a:pPr lvl="2"/>
            <a:r>
              <a:rPr lang="en-US" dirty="0" smtClean="0"/>
              <a:t>TVP de </a:t>
            </a:r>
            <a:r>
              <a:rPr lang="en-US" dirty="0" err="1" smtClean="0"/>
              <a:t>ileofemorais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</a:t>
            </a:r>
            <a:r>
              <a:rPr lang="en-US" dirty="0" err="1" smtClean="0"/>
              <a:t>pacientes</a:t>
            </a:r>
            <a:r>
              <a:rPr lang="en-US" dirty="0" smtClean="0"/>
              <a:t> </a:t>
            </a:r>
            <a:r>
              <a:rPr lang="en-US" dirty="0" err="1" smtClean="0"/>
              <a:t>jovens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marL="0" indent="0">
              <a:buNone/>
            </a:pPr>
            <a:endParaRPr lang="en-US" dirty="0" smtClean="0">
              <a:sym typeface="Wingdings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029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1143000"/>
          </a:xfrm>
        </p:spPr>
        <p:txBody>
          <a:bodyPr/>
          <a:lstStyle/>
          <a:p>
            <a:r>
              <a:rPr lang="en-US" dirty="0" err="1" smtClean="0"/>
              <a:t>Tratamento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73840"/>
          </a:xfrm>
        </p:spPr>
        <p:txBody>
          <a:bodyPr>
            <a:normAutofit/>
          </a:bodyPr>
          <a:lstStyle/>
          <a:p>
            <a:r>
              <a:rPr lang="en-US" dirty="0" err="1" smtClean="0"/>
              <a:t>Filtro</a:t>
            </a:r>
            <a:r>
              <a:rPr lang="en-US" dirty="0" smtClean="0"/>
              <a:t> de </a:t>
            </a:r>
            <a:r>
              <a:rPr lang="en-US" dirty="0" err="1" smtClean="0"/>
              <a:t>veia</a:t>
            </a:r>
            <a:r>
              <a:rPr lang="en-US" dirty="0" smtClean="0"/>
              <a:t> cava:</a:t>
            </a:r>
          </a:p>
          <a:p>
            <a:pPr lvl="1"/>
            <a:r>
              <a:rPr lang="en-US" dirty="0" err="1" smtClean="0"/>
              <a:t>Trombogênico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Risco</a:t>
            </a:r>
            <a:r>
              <a:rPr lang="en-US" dirty="0" smtClean="0"/>
              <a:t> de </a:t>
            </a:r>
            <a:r>
              <a:rPr lang="en-US" dirty="0" err="1" smtClean="0"/>
              <a:t>recorrência</a:t>
            </a:r>
            <a:r>
              <a:rPr lang="en-US" dirty="0" smtClean="0"/>
              <a:t> 2x </a:t>
            </a:r>
            <a:r>
              <a:rPr lang="en-US" dirty="0" err="1" smtClean="0"/>
              <a:t>maior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Utilizar</a:t>
            </a:r>
            <a:r>
              <a:rPr lang="en-US" dirty="0" smtClean="0"/>
              <a:t>:</a:t>
            </a:r>
          </a:p>
          <a:p>
            <a:pPr lvl="2"/>
            <a:r>
              <a:rPr lang="en-US" sz="2200" dirty="0" err="1" smtClean="0"/>
              <a:t>Pacientes</a:t>
            </a:r>
            <a:r>
              <a:rPr lang="en-US" sz="2200" dirty="0" smtClean="0"/>
              <a:t> com </a:t>
            </a:r>
            <a:r>
              <a:rPr lang="en-US" sz="2200" dirty="0" err="1" smtClean="0"/>
              <a:t>contraindicação</a:t>
            </a:r>
            <a:r>
              <a:rPr lang="en-US" sz="2200" dirty="0"/>
              <a:t> </a:t>
            </a:r>
            <a:r>
              <a:rPr lang="en-US" sz="2200" dirty="0" err="1" smtClean="0"/>
              <a:t>ao</a:t>
            </a:r>
            <a:r>
              <a:rPr lang="en-US" sz="2200" dirty="0" smtClean="0"/>
              <a:t> </a:t>
            </a:r>
            <a:r>
              <a:rPr lang="en-US" sz="2200" dirty="0" err="1" smtClean="0"/>
              <a:t>uso</a:t>
            </a:r>
            <a:r>
              <a:rPr lang="en-US" sz="2200" dirty="0" smtClean="0"/>
              <a:t> de </a:t>
            </a:r>
            <a:r>
              <a:rPr lang="en-US" sz="2200" dirty="0" err="1" smtClean="0"/>
              <a:t>anticoagulantes</a:t>
            </a:r>
            <a:endParaRPr lang="en-US" sz="2200" dirty="0" smtClean="0"/>
          </a:p>
          <a:p>
            <a:pPr lvl="2"/>
            <a:r>
              <a:rPr lang="en-US" sz="2200" dirty="0" err="1" smtClean="0"/>
              <a:t>Embolismo</a:t>
            </a:r>
            <a:r>
              <a:rPr lang="en-US" sz="2200" dirty="0" smtClean="0"/>
              <a:t> </a:t>
            </a:r>
            <a:r>
              <a:rPr lang="en-US" sz="2200" dirty="0" err="1" smtClean="0"/>
              <a:t>pulmonar</a:t>
            </a:r>
            <a:r>
              <a:rPr lang="en-US" sz="2200" dirty="0" smtClean="0"/>
              <a:t> </a:t>
            </a:r>
            <a:r>
              <a:rPr lang="en-US" sz="2200" dirty="0" err="1" smtClean="0"/>
              <a:t>recorrente</a:t>
            </a:r>
            <a:r>
              <a:rPr lang="en-US" sz="2200" dirty="0"/>
              <a:t> </a:t>
            </a:r>
            <a:r>
              <a:rPr lang="en-US" sz="2200" dirty="0" smtClean="0"/>
              <a:t>(com </a:t>
            </a:r>
            <a:r>
              <a:rPr lang="en-US" sz="2200" dirty="0" err="1" smtClean="0"/>
              <a:t>anticoagulação</a:t>
            </a:r>
            <a:r>
              <a:rPr lang="en-US" sz="2200" dirty="0" smtClean="0"/>
              <a:t>)</a:t>
            </a:r>
          </a:p>
          <a:p>
            <a:pPr lvl="2"/>
            <a:r>
              <a:rPr lang="en-US" sz="2200" dirty="0" err="1" smtClean="0"/>
              <a:t>Hipertensão</a:t>
            </a:r>
            <a:r>
              <a:rPr lang="en-US" sz="2200" dirty="0" smtClean="0"/>
              <a:t> </a:t>
            </a:r>
            <a:r>
              <a:rPr lang="en-US" sz="2200" dirty="0" err="1" smtClean="0"/>
              <a:t>pulmonar</a:t>
            </a:r>
            <a:r>
              <a:rPr lang="en-US" sz="2200" dirty="0" smtClean="0"/>
              <a:t> </a:t>
            </a:r>
            <a:r>
              <a:rPr lang="en-US" sz="2200" dirty="0" err="1" smtClean="0"/>
              <a:t>trmboembólica</a:t>
            </a:r>
            <a:r>
              <a:rPr lang="en-US" sz="2200" dirty="0" smtClean="0"/>
              <a:t> </a:t>
            </a:r>
            <a:r>
              <a:rPr lang="en-US" sz="2200" dirty="0" err="1" smtClean="0"/>
              <a:t>crônica</a:t>
            </a:r>
            <a:endParaRPr lang="en-US" sz="2200" dirty="0" smtClean="0"/>
          </a:p>
          <a:p>
            <a:pPr lvl="3"/>
            <a:r>
              <a:rPr lang="en-US" dirty="0" smtClean="0"/>
              <a:t> </a:t>
            </a:r>
            <a:r>
              <a:rPr lang="en-US" sz="2100" dirty="0" smtClean="0"/>
              <a:t>  </a:t>
            </a:r>
            <a:r>
              <a:rPr lang="en-US" sz="2100" dirty="0" err="1" smtClean="0"/>
              <a:t>anticoagulante</a:t>
            </a:r>
            <a:r>
              <a:rPr lang="en-US" sz="2100" dirty="0" smtClean="0"/>
              <a:t> (se for </a:t>
            </a:r>
            <a:r>
              <a:rPr lang="en-US" sz="2100" dirty="0" err="1" smtClean="0"/>
              <a:t>seguro</a:t>
            </a:r>
            <a:r>
              <a:rPr lang="en-US" sz="2100" dirty="0" smtClean="0"/>
              <a:t>)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Plus 4"/>
          <p:cNvSpPr/>
          <p:nvPr/>
        </p:nvSpPr>
        <p:spPr>
          <a:xfrm>
            <a:off x="1619672" y="5733256"/>
            <a:ext cx="288032" cy="288032"/>
          </a:xfrm>
          <a:prstGeom prst="mathPlu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2639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686800" cy="1143000"/>
          </a:xfrm>
        </p:spPr>
        <p:txBody>
          <a:bodyPr>
            <a:normAutofit/>
          </a:bodyPr>
          <a:lstStyle/>
          <a:p>
            <a:r>
              <a:rPr lang="en-US" sz="4400" dirty="0" err="1" smtClean="0"/>
              <a:t>Tratamento</a:t>
            </a:r>
            <a:r>
              <a:rPr lang="en-US" sz="4400" dirty="0" smtClean="0"/>
              <a:t> – </a:t>
            </a:r>
            <a:r>
              <a:rPr lang="en-US" sz="4400" dirty="0" err="1" smtClean="0"/>
              <a:t>prevenção</a:t>
            </a:r>
            <a:r>
              <a:rPr lang="en-US" sz="4400" dirty="0" smtClean="0"/>
              <a:t> </a:t>
            </a:r>
            <a:r>
              <a:rPr lang="en-US" sz="4400" dirty="0" err="1" smtClean="0"/>
              <a:t>longo</a:t>
            </a:r>
            <a:r>
              <a:rPr lang="en-US" sz="4400" dirty="0" smtClean="0"/>
              <a:t> </a:t>
            </a:r>
            <a:r>
              <a:rPr lang="en-US" sz="4400" dirty="0" err="1" smtClean="0"/>
              <a:t>prazo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680520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 smtClean="0"/>
              <a:t>Antagonistas</a:t>
            </a:r>
            <a:r>
              <a:rPr lang="en-US" dirty="0" smtClean="0"/>
              <a:t> </a:t>
            </a:r>
            <a:r>
              <a:rPr lang="en-US" dirty="0" err="1" smtClean="0"/>
              <a:t>vitamina</a:t>
            </a:r>
            <a:r>
              <a:rPr lang="en-US" dirty="0" smtClean="0"/>
              <a:t> K (3 </a:t>
            </a:r>
            <a:r>
              <a:rPr lang="en-US" dirty="0" err="1" smtClean="0"/>
              <a:t>meses</a:t>
            </a:r>
            <a:r>
              <a:rPr lang="en-US" dirty="0" smtClean="0"/>
              <a:t>) + </a:t>
            </a:r>
            <a:r>
              <a:rPr lang="en-US" dirty="0" err="1" smtClean="0"/>
              <a:t>heparina</a:t>
            </a:r>
            <a:r>
              <a:rPr lang="en-US" dirty="0" smtClean="0"/>
              <a:t> (5 a 7 </a:t>
            </a:r>
            <a:r>
              <a:rPr lang="en-US" dirty="0" err="1" smtClean="0"/>
              <a:t>dias</a:t>
            </a:r>
            <a:r>
              <a:rPr lang="en-US" dirty="0" smtClean="0"/>
              <a:t>) = 	</a:t>
            </a:r>
            <a:r>
              <a:rPr lang="en-US" dirty="0" err="1" smtClean="0"/>
              <a:t>previne</a:t>
            </a:r>
            <a:r>
              <a:rPr lang="en-US" dirty="0" smtClean="0"/>
              <a:t> </a:t>
            </a:r>
            <a:r>
              <a:rPr lang="en-US" dirty="0" err="1" smtClean="0"/>
              <a:t>recorrência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95%					</a:t>
            </a:r>
            <a:r>
              <a:rPr lang="en-US" dirty="0" err="1" smtClean="0"/>
              <a:t>risco</a:t>
            </a:r>
            <a:r>
              <a:rPr lang="en-US" dirty="0" smtClean="0"/>
              <a:t> de </a:t>
            </a:r>
            <a:r>
              <a:rPr lang="en-US" dirty="0" err="1" smtClean="0"/>
              <a:t>sangramento</a:t>
            </a:r>
            <a:r>
              <a:rPr lang="en-US" dirty="0" smtClean="0"/>
              <a:t> </a:t>
            </a:r>
            <a:r>
              <a:rPr lang="en-US" dirty="0" err="1" smtClean="0"/>
              <a:t>severo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1%</a:t>
            </a:r>
          </a:p>
          <a:p>
            <a:endParaRPr lang="en-US" dirty="0" smtClean="0"/>
          </a:p>
          <a:p>
            <a:r>
              <a:rPr lang="en-US" dirty="0" err="1" smtClean="0"/>
              <a:t>Monitorização</a:t>
            </a:r>
            <a:r>
              <a:rPr lang="en-US" dirty="0" smtClean="0"/>
              <a:t> de </a:t>
            </a:r>
            <a:r>
              <a:rPr lang="en-US" dirty="0" err="1" smtClean="0"/>
              <a:t>anticoagulação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tempo de </a:t>
            </a:r>
            <a:r>
              <a:rPr lang="en-US" dirty="0" err="1" smtClean="0">
                <a:sym typeface="Wingdings"/>
              </a:rPr>
              <a:t>protrombina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sym typeface="Wingdings"/>
              </a:rPr>
              <a:t>(INR entre </a:t>
            </a:r>
            <a:r>
              <a:rPr lang="en-US" dirty="0" smtClean="0">
                <a:sym typeface="Wingdings"/>
              </a:rPr>
              <a:t>2 e 3)</a:t>
            </a:r>
          </a:p>
          <a:p>
            <a:endParaRPr lang="en-US" dirty="0" smtClean="0">
              <a:sym typeface="Wingdings"/>
            </a:endParaRPr>
          </a:p>
          <a:p>
            <a:r>
              <a:rPr lang="en-US" dirty="0" smtClean="0">
                <a:sym typeface="Wingdings"/>
              </a:rPr>
              <a:t>Tempo de </a:t>
            </a:r>
            <a:r>
              <a:rPr lang="en-US" dirty="0" err="1" smtClean="0">
                <a:sym typeface="Wingdings"/>
              </a:rPr>
              <a:t>utilização</a:t>
            </a:r>
            <a:r>
              <a:rPr lang="en-US" dirty="0" smtClean="0">
                <a:sym typeface="Wingdings"/>
              </a:rPr>
              <a:t> de AVK – TVP </a:t>
            </a:r>
            <a:r>
              <a:rPr lang="en-US" dirty="0" err="1" smtClean="0">
                <a:sym typeface="Wingdings"/>
              </a:rPr>
              <a:t>causado</a:t>
            </a:r>
            <a:r>
              <a:rPr lang="en-US" dirty="0" smtClean="0">
                <a:sym typeface="Wingdings"/>
              </a:rPr>
              <a:t>:</a:t>
            </a:r>
          </a:p>
          <a:p>
            <a:pPr lvl="1"/>
            <a:r>
              <a:rPr lang="en-US" dirty="0" err="1" smtClean="0">
                <a:sym typeface="Wingdings"/>
              </a:rPr>
              <a:t>Cirurgia</a:t>
            </a:r>
            <a:r>
              <a:rPr lang="en-US" dirty="0" smtClean="0">
                <a:sym typeface="Wingdings"/>
              </a:rPr>
              <a:t>: 3 </a:t>
            </a:r>
            <a:r>
              <a:rPr lang="en-US" dirty="0" err="1" smtClean="0">
                <a:sym typeface="Wingdings"/>
              </a:rPr>
              <a:t>meses</a:t>
            </a:r>
            <a:endParaRPr lang="en-US" dirty="0" smtClean="0">
              <a:sym typeface="Wingdings"/>
            </a:endParaRPr>
          </a:p>
          <a:p>
            <a:pPr lvl="1"/>
            <a:r>
              <a:rPr lang="en-US" dirty="0" err="1" smtClean="0">
                <a:sym typeface="Wingdings"/>
              </a:rPr>
              <a:t>Espontaneamente</a:t>
            </a:r>
            <a:r>
              <a:rPr lang="en-US" dirty="0" smtClean="0">
                <a:sym typeface="Wingdings"/>
              </a:rPr>
              <a:t>: 3 a 6 </a:t>
            </a:r>
            <a:r>
              <a:rPr lang="en-US" dirty="0" err="1" smtClean="0">
                <a:sym typeface="Wingdings"/>
              </a:rPr>
              <a:t>meses</a:t>
            </a:r>
            <a:endParaRPr lang="en-US" dirty="0" smtClean="0">
              <a:sym typeface="Wingdings"/>
            </a:endParaRPr>
          </a:p>
          <a:p>
            <a:pPr lvl="2"/>
            <a:r>
              <a:rPr lang="en-US" dirty="0" smtClean="0">
                <a:sym typeface="Wingdings"/>
              </a:rPr>
              <a:t>alto </a:t>
            </a:r>
            <a:r>
              <a:rPr lang="en-US" dirty="0" err="1" smtClean="0">
                <a:sym typeface="Wingdings"/>
              </a:rPr>
              <a:t>risco</a:t>
            </a:r>
            <a:r>
              <a:rPr lang="en-US" dirty="0" smtClean="0">
                <a:sym typeface="Wingdings"/>
              </a:rPr>
              <a:t> de </a:t>
            </a:r>
            <a:r>
              <a:rPr lang="en-US" dirty="0" err="1" smtClean="0">
                <a:sym typeface="Wingdings"/>
              </a:rPr>
              <a:t>recorrencia</a:t>
            </a:r>
            <a:r>
              <a:rPr lang="en-US" dirty="0" smtClean="0">
                <a:sym typeface="Wingdings"/>
              </a:rPr>
              <a:t> (</a:t>
            </a:r>
            <a:r>
              <a:rPr lang="en-US" dirty="0" err="1" smtClean="0">
                <a:sym typeface="Wingdings"/>
              </a:rPr>
              <a:t>anticoagulante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lupico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deficiencia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antitrombina</a:t>
            </a:r>
            <a:r>
              <a:rPr lang="en-US" dirty="0" smtClean="0">
                <a:sym typeface="Wingdings"/>
              </a:rPr>
              <a:t>, com </a:t>
            </a:r>
            <a:r>
              <a:rPr lang="en-US" dirty="0" err="1" smtClean="0">
                <a:sym typeface="Wingdings"/>
              </a:rPr>
              <a:t>mais</a:t>
            </a:r>
            <a:r>
              <a:rPr lang="en-US" dirty="0" smtClean="0">
                <a:sym typeface="Wingdings"/>
              </a:rPr>
              <a:t> de um </a:t>
            </a:r>
            <a:r>
              <a:rPr lang="en-US" dirty="0" err="1" smtClean="0">
                <a:sym typeface="Wingdings"/>
              </a:rPr>
              <a:t>episodio</a:t>
            </a:r>
            <a:r>
              <a:rPr lang="en-US" dirty="0" smtClean="0">
                <a:sym typeface="Wingdings"/>
              </a:rPr>
              <a:t> de TVP): </a:t>
            </a:r>
            <a:r>
              <a:rPr lang="en-US" dirty="0" err="1" smtClean="0">
                <a:sym typeface="Wingdings"/>
              </a:rPr>
              <a:t>indefinidamente</a:t>
            </a:r>
            <a:endParaRPr lang="en-US" dirty="0" smtClean="0">
              <a:sym typeface="Wingdings"/>
            </a:endParaRP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6" name="Left Bracket 5"/>
          <p:cNvSpPr/>
          <p:nvPr/>
        </p:nvSpPr>
        <p:spPr>
          <a:xfrm>
            <a:off x="1259632" y="2276872"/>
            <a:ext cx="72008" cy="432048"/>
          </a:xfrm>
          <a:prstGeom prst="leftBracket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1754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229600" cy="782960"/>
          </a:xfrm>
        </p:spPr>
        <p:txBody>
          <a:bodyPr>
            <a:noAutofit/>
          </a:bodyPr>
          <a:lstStyle/>
          <a:p>
            <a:r>
              <a:rPr lang="pt-BR" sz="4000" dirty="0" smtClean="0"/>
              <a:t>Estratégia de busca e critério de seleção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335760"/>
          </a:xfrm>
        </p:spPr>
        <p:txBody>
          <a:bodyPr/>
          <a:lstStyle/>
          <a:p>
            <a:r>
              <a:rPr lang="pt-BR" dirty="0" smtClean="0"/>
              <a:t>Pesquisa realizada com arquivos dos sites: </a:t>
            </a:r>
            <a:r>
              <a:rPr lang="pt-BR" i="1" dirty="0" err="1" smtClean="0"/>
              <a:t>National</a:t>
            </a:r>
            <a:r>
              <a:rPr lang="pt-BR" i="1" dirty="0" smtClean="0"/>
              <a:t> </a:t>
            </a:r>
            <a:r>
              <a:rPr lang="pt-BR" i="1" dirty="0" err="1" smtClean="0"/>
              <a:t>Library</a:t>
            </a:r>
            <a:r>
              <a:rPr lang="pt-BR" i="1" dirty="0" smtClean="0"/>
              <a:t> </a:t>
            </a:r>
            <a:r>
              <a:rPr lang="pt-BR" i="1" dirty="0" err="1" smtClean="0"/>
              <a:t>of</a:t>
            </a:r>
            <a:r>
              <a:rPr lang="pt-BR" i="1" dirty="0" smtClean="0"/>
              <a:t> Medicine</a:t>
            </a:r>
            <a:r>
              <a:rPr lang="pt-BR" dirty="0" smtClean="0"/>
              <a:t> (</a:t>
            </a:r>
            <a:r>
              <a:rPr lang="pt-BR" dirty="0" err="1" smtClean="0"/>
              <a:t>PubMed</a:t>
            </a:r>
            <a:r>
              <a:rPr lang="pt-BR" dirty="0" smtClean="0"/>
              <a:t>), </a:t>
            </a:r>
            <a:r>
              <a:rPr lang="pt-BR" i="1" dirty="0" err="1" smtClean="0"/>
              <a:t>The</a:t>
            </a:r>
            <a:r>
              <a:rPr lang="pt-BR" i="1" dirty="0" smtClean="0"/>
              <a:t> </a:t>
            </a:r>
            <a:r>
              <a:rPr lang="pt-BR" i="1" dirty="0" err="1" smtClean="0"/>
              <a:t>Cochrane</a:t>
            </a:r>
            <a:r>
              <a:rPr lang="pt-BR" i="1" dirty="0" smtClean="0"/>
              <a:t> </a:t>
            </a:r>
            <a:r>
              <a:rPr lang="pt-BR" i="1" dirty="0" err="1" smtClean="0"/>
              <a:t>Libary</a:t>
            </a:r>
            <a:r>
              <a:rPr lang="pt-BR" dirty="0" smtClean="0"/>
              <a:t>, MEDLINE, e AMEDEO. </a:t>
            </a:r>
          </a:p>
          <a:p>
            <a:r>
              <a:rPr lang="pt-BR" dirty="0" err="1" smtClean="0"/>
              <a:t>Palavras-chave</a:t>
            </a:r>
            <a:r>
              <a:rPr lang="pt-BR" dirty="0" smtClean="0"/>
              <a:t> utilizadas: “</a:t>
            </a:r>
            <a:r>
              <a:rPr lang="pt-BR" i="1" dirty="0" err="1" smtClean="0"/>
              <a:t>deep</a:t>
            </a:r>
            <a:r>
              <a:rPr lang="pt-BR" i="1" dirty="0" smtClean="0"/>
              <a:t> </a:t>
            </a:r>
            <a:r>
              <a:rPr lang="pt-BR" i="1" dirty="0" err="1" smtClean="0"/>
              <a:t>vein</a:t>
            </a:r>
            <a:r>
              <a:rPr lang="pt-BR" i="1" dirty="0" smtClean="0"/>
              <a:t> </a:t>
            </a:r>
            <a:r>
              <a:rPr lang="pt-BR" i="1" dirty="0" err="1" smtClean="0"/>
              <a:t>trombosis</a:t>
            </a:r>
            <a:r>
              <a:rPr lang="pt-BR" dirty="0" smtClean="0"/>
              <a:t>”, em combinação com termos como “</a:t>
            </a:r>
            <a:r>
              <a:rPr lang="pt-BR" i="1" dirty="0" err="1" smtClean="0"/>
              <a:t>prevention</a:t>
            </a:r>
            <a:r>
              <a:rPr lang="pt-BR" dirty="0" smtClean="0"/>
              <a:t>”, “</a:t>
            </a:r>
            <a:r>
              <a:rPr lang="pt-BR" i="1" dirty="0" err="1" smtClean="0"/>
              <a:t>diagnosis</a:t>
            </a:r>
            <a:r>
              <a:rPr lang="pt-BR" dirty="0" smtClean="0"/>
              <a:t>”, “</a:t>
            </a:r>
            <a:r>
              <a:rPr lang="pt-BR" i="1" dirty="0" err="1" smtClean="0"/>
              <a:t>treatment</a:t>
            </a:r>
            <a:r>
              <a:rPr lang="pt-BR" dirty="0" smtClean="0"/>
              <a:t>”, “</a:t>
            </a:r>
            <a:r>
              <a:rPr lang="pt-BR" i="1" dirty="0" err="1" smtClean="0"/>
              <a:t>pregnancy</a:t>
            </a:r>
            <a:r>
              <a:rPr lang="pt-BR" dirty="0" smtClean="0"/>
              <a:t>”, “</a:t>
            </a:r>
            <a:r>
              <a:rPr lang="pt-BR" i="1" dirty="0" err="1" smtClean="0"/>
              <a:t>cancer</a:t>
            </a:r>
            <a:r>
              <a:rPr lang="pt-BR" dirty="0" smtClean="0"/>
              <a:t>”.</a:t>
            </a:r>
          </a:p>
          <a:p>
            <a:r>
              <a:rPr lang="pt-BR" dirty="0" smtClean="0"/>
              <a:t>Foram selecionados artigos publicados recentemente, de relevância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Tratamento</a:t>
            </a:r>
            <a:r>
              <a:rPr lang="en-US" sz="4800" dirty="0" smtClean="0"/>
              <a:t> – </a:t>
            </a:r>
            <a:r>
              <a:rPr lang="en-US" sz="4800" dirty="0" err="1" smtClean="0"/>
              <a:t>novas</a:t>
            </a:r>
            <a:r>
              <a:rPr lang="en-US" sz="4800" dirty="0" smtClean="0"/>
              <a:t> </a:t>
            </a:r>
            <a:r>
              <a:rPr lang="en-US" sz="4800" dirty="0" err="1" smtClean="0"/>
              <a:t>estratégias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Objetivo</a:t>
            </a:r>
            <a:r>
              <a:rPr lang="en-US" dirty="0" smtClean="0"/>
              <a:t>: </a:t>
            </a:r>
            <a:r>
              <a:rPr lang="en-US" dirty="0" err="1" smtClean="0"/>
              <a:t>reduzir</a:t>
            </a:r>
            <a:r>
              <a:rPr lang="en-US" dirty="0" smtClean="0"/>
              <a:t> </a:t>
            </a:r>
            <a:r>
              <a:rPr lang="en-US" dirty="0" err="1" smtClean="0"/>
              <a:t>risco</a:t>
            </a:r>
            <a:r>
              <a:rPr lang="en-US" dirty="0" smtClean="0"/>
              <a:t> de </a:t>
            </a:r>
            <a:r>
              <a:rPr lang="en-US" dirty="0" err="1" smtClean="0"/>
              <a:t>recorrência</a:t>
            </a:r>
            <a:r>
              <a:rPr lang="en-US" dirty="0" smtClean="0"/>
              <a:t> </a:t>
            </a:r>
            <a:r>
              <a:rPr lang="en-US" dirty="0" err="1" smtClean="0"/>
              <a:t>sem</a:t>
            </a:r>
            <a:r>
              <a:rPr lang="en-US" dirty="0" smtClean="0"/>
              <a:t> </a:t>
            </a:r>
            <a:r>
              <a:rPr lang="en-US" dirty="0" err="1" smtClean="0"/>
              <a:t>aumentar</a:t>
            </a:r>
            <a:r>
              <a:rPr lang="en-US" dirty="0" smtClean="0"/>
              <a:t> </a:t>
            </a:r>
            <a:r>
              <a:rPr lang="en-US" dirty="0" err="1" smtClean="0"/>
              <a:t>risco</a:t>
            </a:r>
            <a:r>
              <a:rPr lang="en-US" dirty="0" smtClean="0"/>
              <a:t> de </a:t>
            </a:r>
            <a:r>
              <a:rPr lang="en-US" dirty="0" err="1" smtClean="0"/>
              <a:t>sangramento</a:t>
            </a:r>
            <a:endParaRPr lang="en-US" dirty="0" smtClean="0"/>
          </a:p>
          <a:p>
            <a:endParaRPr lang="en-US" dirty="0"/>
          </a:p>
          <a:p>
            <a:r>
              <a:rPr lang="en-US" dirty="0" err="1" smtClean="0"/>
              <a:t>Grupo</a:t>
            </a:r>
            <a:r>
              <a:rPr lang="en-US" dirty="0" smtClean="0"/>
              <a:t> de </a:t>
            </a:r>
            <a:r>
              <a:rPr lang="en-US" dirty="0" err="1" smtClean="0"/>
              <a:t>pesquisa</a:t>
            </a:r>
            <a:r>
              <a:rPr lang="en-US" dirty="0" smtClean="0"/>
              <a:t> PREVENT:</a:t>
            </a:r>
          </a:p>
          <a:p>
            <a:pPr lvl="1"/>
            <a:r>
              <a:rPr lang="en-US" dirty="0" err="1" smtClean="0"/>
              <a:t>v</a:t>
            </a:r>
            <a:r>
              <a:rPr lang="en-US" dirty="0" err="1" smtClean="0"/>
              <a:t>arfarina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baixa</a:t>
            </a:r>
            <a:r>
              <a:rPr lang="en-US" dirty="0" smtClean="0"/>
              <a:t> </a:t>
            </a:r>
            <a:r>
              <a:rPr lang="en-US" dirty="0" err="1" smtClean="0"/>
              <a:t>intensidade</a:t>
            </a:r>
            <a:r>
              <a:rPr lang="en-US" dirty="0" smtClean="0"/>
              <a:t> X placebo </a:t>
            </a:r>
          </a:p>
          <a:p>
            <a:pPr lvl="1"/>
            <a:r>
              <a:rPr lang="en-US" dirty="0" err="1" smtClean="0"/>
              <a:t>pacientes</a:t>
            </a:r>
            <a:r>
              <a:rPr lang="en-US" dirty="0" smtClean="0"/>
              <a:t> com </a:t>
            </a:r>
            <a:r>
              <a:rPr lang="en-US" dirty="0" err="1" smtClean="0"/>
              <a:t>tromboembolismo</a:t>
            </a:r>
            <a:r>
              <a:rPr lang="en-US" dirty="0" smtClean="0"/>
              <a:t> </a:t>
            </a:r>
            <a:r>
              <a:rPr lang="en-US" dirty="0" err="1" smtClean="0"/>
              <a:t>venoso</a:t>
            </a:r>
            <a:r>
              <a:rPr lang="en-US" dirty="0" smtClean="0"/>
              <a:t> </a:t>
            </a:r>
            <a:r>
              <a:rPr lang="en-US" dirty="0" err="1" smtClean="0"/>
              <a:t>espontâneo</a:t>
            </a:r>
            <a:r>
              <a:rPr lang="en-US" dirty="0" smtClean="0"/>
              <a:t> (</a:t>
            </a:r>
            <a:r>
              <a:rPr lang="en-US" dirty="0" err="1" smtClean="0"/>
              <a:t>receberam</a:t>
            </a:r>
            <a:r>
              <a:rPr lang="en-US" dirty="0" smtClean="0"/>
              <a:t> </a:t>
            </a:r>
            <a:r>
              <a:rPr lang="en-US" dirty="0" err="1" smtClean="0"/>
              <a:t>anticoagolação</a:t>
            </a:r>
            <a:r>
              <a:rPr lang="en-US" dirty="0" smtClean="0"/>
              <a:t> </a:t>
            </a:r>
            <a:r>
              <a:rPr lang="en-US" dirty="0" err="1" smtClean="0"/>
              <a:t>convencional</a:t>
            </a:r>
            <a:r>
              <a:rPr lang="en-US" dirty="0" smtClean="0"/>
              <a:t> </a:t>
            </a:r>
            <a:r>
              <a:rPr lang="en-US" dirty="0" err="1" smtClean="0"/>
              <a:t>por</a:t>
            </a:r>
            <a:r>
              <a:rPr lang="en-US" dirty="0" smtClean="0"/>
              <a:t> 3 </a:t>
            </a:r>
            <a:r>
              <a:rPr lang="en-US" dirty="0" err="1" smtClean="0"/>
              <a:t>meses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após</a:t>
            </a:r>
            <a:r>
              <a:rPr lang="en-US" dirty="0" smtClean="0">
                <a:sym typeface="Wingdings"/>
              </a:rPr>
              <a:t> 4 </a:t>
            </a:r>
            <a:r>
              <a:rPr lang="en-US" dirty="0" err="1" smtClean="0">
                <a:sym typeface="Wingdings"/>
              </a:rPr>
              <a:t>anos</a:t>
            </a:r>
            <a:r>
              <a:rPr lang="en-US" dirty="0" smtClean="0">
                <a:sym typeface="Wingdings"/>
              </a:rPr>
              <a:t>: </a:t>
            </a:r>
            <a:r>
              <a:rPr lang="en-US" dirty="0" err="1" smtClean="0">
                <a:sym typeface="Wingdings"/>
              </a:rPr>
              <a:t>recorrência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em</a:t>
            </a:r>
            <a:r>
              <a:rPr lang="en-US" dirty="0" smtClean="0">
                <a:sym typeface="Wingdings"/>
              </a:rPr>
              <a:t> 15% (placebo) e 5,5%, </a:t>
            </a:r>
            <a:r>
              <a:rPr lang="en-US" dirty="0" smtClean="0">
                <a:sym typeface="Wingdings"/>
              </a:rPr>
              <a:t>(</a:t>
            </a:r>
            <a:r>
              <a:rPr lang="en-US" dirty="0" err="1" smtClean="0">
                <a:sym typeface="Wingdings"/>
              </a:rPr>
              <a:t>v</a:t>
            </a:r>
            <a:r>
              <a:rPr lang="en-US" dirty="0" err="1" smtClean="0">
                <a:sym typeface="Wingdings"/>
              </a:rPr>
              <a:t>arfarina</a:t>
            </a:r>
            <a:r>
              <a:rPr lang="en-US" dirty="0" smtClean="0">
                <a:sym typeface="Wingdings"/>
              </a:rPr>
              <a:t>)</a:t>
            </a:r>
          </a:p>
          <a:p>
            <a:pPr lvl="2"/>
            <a:r>
              <a:rPr lang="en-US" dirty="0" err="1" smtClean="0">
                <a:sym typeface="Wingdings"/>
              </a:rPr>
              <a:t>Hemorragia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rara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em</a:t>
            </a:r>
            <a:r>
              <a:rPr lang="en-US" dirty="0" smtClean="0">
                <a:sym typeface="Wingdings"/>
              </a:rPr>
              <a:t> ambos </a:t>
            </a:r>
            <a:r>
              <a:rPr lang="en-US" dirty="0" err="1" smtClean="0">
                <a:sym typeface="Wingdings"/>
              </a:rPr>
              <a:t>os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grupos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4653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507288" cy="4389120"/>
          </a:xfrm>
        </p:spPr>
        <p:txBody>
          <a:bodyPr/>
          <a:lstStyle/>
          <a:p>
            <a:r>
              <a:rPr lang="en-US" dirty="0" smtClean="0"/>
              <a:t>ELATE:</a:t>
            </a:r>
          </a:p>
          <a:p>
            <a:pPr lvl="1"/>
            <a:r>
              <a:rPr lang="en-US" dirty="0" err="1" smtClean="0"/>
              <a:t>v</a:t>
            </a:r>
            <a:r>
              <a:rPr lang="en-US" dirty="0" err="1" smtClean="0"/>
              <a:t>arfarina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baixa</a:t>
            </a:r>
            <a:r>
              <a:rPr lang="en-US" dirty="0" smtClean="0"/>
              <a:t> </a:t>
            </a:r>
            <a:r>
              <a:rPr lang="en-US" dirty="0" err="1" smtClean="0"/>
              <a:t>intensidade</a:t>
            </a:r>
            <a:r>
              <a:rPr lang="en-US" dirty="0" smtClean="0"/>
              <a:t> X </a:t>
            </a:r>
            <a:r>
              <a:rPr lang="en-US" dirty="0" err="1" smtClean="0"/>
              <a:t>v</a:t>
            </a:r>
            <a:r>
              <a:rPr lang="en-US" dirty="0" err="1" smtClean="0"/>
              <a:t>arfarina</a:t>
            </a:r>
            <a:r>
              <a:rPr lang="en-US" dirty="0" smtClean="0"/>
              <a:t> </a:t>
            </a:r>
            <a:r>
              <a:rPr lang="en-US" dirty="0" err="1" smtClean="0"/>
              <a:t>convencional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Recorrência</a:t>
            </a:r>
            <a:r>
              <a:rPr lang="en-US" dirty="0" smtClean="0"/>
              <a:t>: 4,3% (W. </a:t>
            </a:r>
            <a:r>
              <a:rPr lang="en-US" dirty="0" err="1" smtClean="0"/>
              <a:t>baixa</a:t>
            </a:r>
            <a:r>
              <a:rPr lang="en-US" dirty="0" smtClean="0"/>
              <a:t> </a:t>
            </a:r>
            <a:r>
              <a:rPr lang="en-US" dirty="0" err="1" smtClean="0"/>
              <a:t>intensidade</a:t>
            </a:r>
            <a:r>
              <a:rPr lang="en-US" dirty="0" smtClean="0"/>
              <a:t>), 1,6% (W. </a:t>
            </a:r>
            <a:r>
              <a:rPr lang="en-US" dirty="0" err="1" smtClean="0"/>
              <a:t>convencional</a:t>
            </a:r>
            <a:r>
              <a:rPr lang="en-US" dirty="0" smtClean="0"/>
              <a:t>)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Taxa de </a:t>
            </a:r>
            <a:r>
              <a:rPr lang="en-US" dirty="0" err="1" smtClean="0"/>
              <a:t>sangramento</a:t>
            </a:r>
            <a:r>
              <a:rPr lang="en-US" dirty="0" smtClean="0"/>
              <a:t>: 2% </a:t>
            </a:r>
            <a:r>
              <a:rPr lang="en-US" dirty="0" err="1" smtClean="0"/>
              <a:t>em</a:t>
            </a:r>
            <a:r>
              <a:rPr lang="en-US" dirty="0" smtClean="0"/>
              <a:t> ambos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r>
              <a:rPr lang="en-US" dirty="0" smtClean="0"/>
              <a:t> (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prática</a:t>
            </a:r>
            <a:r>
              <a:rPr lang="en-US" dirty="0" smtClean="0"/>
              <a:t> </a:t>
            </a:r>
            <a:r>
              <a:rPr lang="en-US" dirty="0" err="1" smtClean="0"/>
              <a:t>clínica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se </a:t>
            </a:r>
            <a:r>
              <a:rPr lang="en-US" dirty="0" err="1" smtClean="0"/>
              <a:t>deve</a:t>
            </a:r>
            <a:r>
              <a:rPr lang="en-US" dirty="0" smtClean="0"/>
              <a:t> </a:t>
            </a:r>
            <a:r>
              <a:rPr lang="en-US" dirty="0" err="1" smtClean="0"/>
              <a:t>aplicar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v</a:t>
            </a:r>
            <a:r>
              <a:rPr lang="en-US" dirty="0" err="1" smtClean="0"/>
              <a:t>arfarina</a:t>
            </a:r>
            <a:r>
              <a:rPr lang="en-US" dirty="0" smtClean="0"/>
              <a:t> </a:t>
            </a:r>
            <a:r>
              <a:rPr lang="en-US" dirty="0" smtClean="0"/>
              <a:t>de </a:t>
            </a:r>
            <a:r>
              <a:rPr lang="en-US" dirty="0" err="1" smtClean="0"/>
              <a:t>baixa</a:t>
            </a:r>
            <a:r>
              <a:rPr lang="en-US" dirty="0" smtClean="0"/>
              <a:t> </a:t>
            </a:r>
            <a:r>
              <a:rPr lang="en-US" dirty="0" err="1" smtClean="0"/>
              <a:t>intensidade</a:t>
            </a:r>
            <a:r>
              <a:rPr lang="en-US" dirty="0" smtClean="0"/>
              <a:t>: boa </a:t>
            </a:r>
            <a:r>
              <a:rPr lang="en-US" dirty="0" err="1" smtClean="0"/>
              <a:t>opção</a:t>
            </a:r>
            <a:r>
              <a:rPr lang="en-US" dirty="0" smtClean="0"/>
              <a:t> </a:t>
            </a:r>
            <a:r>
              <a:rPr lang="en-US" dirty="0" err="1" smtClean="0"/>
              <a:t>para</a:t>
            </a:r>
            <a:r>
              <a:rPr lang="en-US" dirty="0" smtClean="0"/>
              <a:t> </a:t>
            </a:r>
            <a:r>
              <a:rPr lang="en-US" dirty="0" err="1" smtClean="0"/>
              <a:t>anticoagulação</a:t>
            </a:r>
            <a:r>
              <a:rPr lang="en-US" dirty="0" smtClean="0"/>
              <a:t> </a:t>
            </a:r>
            <a:r>
              <a:rPr lang="en-US" dirty="0" err="1" smtClean="0"/>
              <a:t>indefinidamente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Tratamento</a:t>
            </a:r>
            <a:r>
              <a:rPr lang="en-US" sz="4800" dirty="0" smtClean="0"/>
              <a:t> – </a:t>
            </a:r>
            <a:r>
              <a:rPr lang="en-US" sz="4800" dirty="0" err="1" smtClean="0"/>
              <a:t>novas</a:t>
            </a:r>
            <a:r>
              <a:rPr lang="en-US" sz="4800" dirty="0" smtClean="0"/>
              <a:t> </a:t>
            </a:r>
            <a:r>
              <a:rPr lang="en-US" sz="4800" dirty="0" err="1" smtClean="0"/>
              <a:t>estratégias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2260159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THRIVE:</a:t>
            </a:r>
          </a:p>
          <a:p>
            <a:pPr lvl="1"/>
            <a:r>
              <a:rPr lang="en-US" dirty="0" err="1" smtClean="0"/>
              <a:t>Ximelagatran</a:t>
            </a:r>
            <a:r>
              <a:rPr lang="en-US" dirty="0" smtClean="0"/>
              <a:t>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foi</a:t>
            </a:r>
            <a:r>
              <a:rPr lang="en-US" dirty="0" smtClean="0"/>
              <a:t> inferior </a:t>
            </a:r>
            <a:r>
              <a:rPr lang="en-US" dirty="0" err="1" smtClean="0"/>
              <a:t>ao</a:t>
            </a:r>
            <a:r>
              <a:rPr lang="en-US" dirty="0" smtClean="0"/>
              <a:t> enoxaparin, </a:t>
            </a:r>
            <a:r>
              <a:rPr lang="en-US" dirty="0" err="1" smtClean="0"/>
              <a:t>seguido</a:t>
            </a:r>
            <a:r>
              <a:rPr lang="en-US" dirty="0" smtClean="0"/>
              <a:t> de </a:t>
            </a:r>
            <a:r>
              <a:rPr lang="en-US" dirty="0" err="1" smtClean="0"/>
              <a:t>warfarina</a:t>
            </a:r>
            <a:r>
              <a:rPr lang="en-US" dirty="0" smtClean="0"/>
              <a:t>,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presenção</a:t>
            </a:r>
            <a:r>
              <a:rPr lang="en-US" dirty="0" smtClean="0"/>
              <a:t> de </a:t>
            </a:r>
            <a:r>
              <a:rPr lang="en-US" dirty="0" err="1" smtClean="0"/>
              <a:t>recorrência</a:t>
            </a:r>
            <a:r>
              <a:rPr lang="en-US" dirty="0" smtClean="0"/>
              <a:t> (2,0% X 1,5% </a:t>
            </a:r>
            <a:r>
              <a:rPr lang="en-US" dirty="0" err="1" smtClean="0"/>
              <a:t>em</a:t>
            </a:r>
            <a:r>
              <a:rPr lang="en-US" dirty="0" smtClean="0"/>
              <a:t> 6 </a:t>
            </a:r>
            <a:r>
              <a:rPr lang="en-US" dirty="0" err="1" smtClean="0"/>
              <a:t>meses</a:t>
            </a:r>
            <a:r>
              <a:rPr lang="en-US" dirty="0" smtClean="0"/>
              <a:t>); </a:t>
            </a:r>
          </a:p>
          <a:p>
            <a:pPr lvl="1"/>
            <a:endParaRPr lang="en-US" dirty="0"/>
          </a:p>
          <a:p>
            <a:pPr lvl="1"/>
            <a:r>
              <a:rPr lang="en-US" dirty="0" err="1" smtClean="0"/>
              <a:t>favorável</a:t>
            </a:r>
            <a:r>
              <a:rPr lang="en-US" dirty="0" smtClean="0"/>
              <a:t>: </a:t>
            </a:r>
            <a:r>
              <a:rPr lang="en-US" dirty="0" err="1" smtClean="0"/>
              <a:t>sangramento</a:t>
            </a:r>
            <a:r>
              <a:rPr lang="en-US" dirty="0" smtClean="0"/>
              <a:t> (1,3% X 2,2%) e </a:t>
            </a:r>
            <a:r>
              <a:rPr lang="en-US" dirty="0" err="1" smtClean="0"/>
              <a:t>mortalidade</a:t>
            </a:r>
            <a:r>
              <a:rPr lang="en-US" dirty="0" smtClean="0"/>
              <a:t> (2,3% X 3,4%);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Tratamento</a:t>
            </a:r>
            <a:r>
              <a:rPr lang="en-US" sz="4800" dirty="0" smtClean="0"/>
              <a:t> – </a:t>
            </a:r>
            <a:r>
              <a:rPr lang="en-US" sz="4800" dirty="0" err="1" smtClean="0"/>
              <a:t>novas</a:t>
            </a:r>
            <a:r>
              <a:rPr lang="en-US" sz="4800" dirty="0" smtClean="0"/>
              <a:t> </a:t>
            </a:r>
            <a:r>
              <a:rPr lang="en-US" sz="4800" dirty="0" err="1" smtClean="0"/>
              <a:t>estratégias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76272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Outro </a:t>
            </a:r>
            <a:r>
              <a:rPr lang="en-US" dirty="0" err="1" smtClean="0"/>
              <a:t>estudo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Ximelagatran</a:t>
            </a:r>
            <a:r>
              <a:rPr lang="en-US" dirty="0" smtClean="0"/>
              <a:t> X placebo</a:t>
            </a:r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Inicio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pós</a:t>
            </a:r>
            <a:r>
              <a:rPr lang="en-US" dirty="0" smtClean="0"/>
              <a:t> 6 </a:t>
            </a:r>
            <a:r>
              <a:rPr lang="en-US" dirty="0" err="1" smtClean="0"/>
              <a:t>meses</a:t>
            </a:r>
            <a:r>
              <a:rPr lang="en-US" dirty="0" smtClean="0"/>
              <a:t> de </a:t>
            </a:r>
            <a:r>
              <a:rPr lang="en-US" dirty="0" err="1" smtClean="0"/>
              <a:t>anticoagulantes</a:t>
            </a:r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err="1" smtClean="0"/>
              <a:t>Após</a:t>
            </a:r>
            <a:r>
              <a:rPr lang="en-US" dirty="0" smtClean="0"/>
              <a:t> 18 </a:t>
            </a:r>
            <a:r>
              <a:rPr lang="en-US" dirty="0" err="1" smtClean="0"/>
              <a:t>meses</a:t>
            </a:r>
            <a:r>
              <a:rPr lang="en-US" dirty="0" smtClean="0"/>
              <a:t>: </a:t>
            </a:r>
            <a:r>
              <a:rPr lang="en-US" dirty="0" err="1" smtClean="0"/>
              <a:t>recorrência</a:t>
            </a:r>
            <a:r>
              <a:rPr lang="en-US" dirty="0" smtClean="0"/>
              <a:t> 12,6% (placebo), e 2,8% (</a:t>
            </a:r>
            <a:r>
              <a:rPr lang="en-US" dirty="0" err="1" smtClean="0"/>
              <a:t>ximelagatran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Sangramento</a:t>
            </a:r>
            <a:r>
              <a:rPr lang="en-US" dirty="0" smtClean="0"/>
              <a:t> </a:t>
            </a:r>
            <a:r>
              <a:rPr lang="en-US" dirty="0" err="1" smtClean="0"/>
              <a:t>raro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ambos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endParaRPr lang="en-US" dirty="0" smtClean="0"/>
          </a:p>
          <a:p>
            <a:pPr lvl="2"/>
            <a:r>
              <a:rPr lang="en-US" dirty="0" err="1" smtClean="0"/>
              <a:t>Ximelagratan</a:t>
            </a:r>
            <a:r>
              <a:rPr lang="en-US" dirty="0" smtClean="0"/>
              <a:t> – </a:t>
            </a:r>
            <a:r>
              <a:rPr lang="en-US" dirty="0" err="1" smtClean="0"/>
              <a:t>adm.</a:t>
            </a:r>
            <a:r>
              <a:rPr lang="en-US" dirty="0" smtClean="0"/>
              <a:t> oral; </a:t>
            </a:r>
            <a:r>
              <a:rPr lang="en-US" dirty="0" err="1" smtClean="0"/>
              <a:t>não</a:t>
            </a:r>
            <a:r>
              <a:rPr lang="en-US" dirty="0" smtClean="0"/>
              <a:t> </a:t>
            </a:r>
            <a:r>
              <a:rPr lang="en-US" dirty="0" err="1" smtClean="0"/>
              <a:t>necessita</a:t>
            </a:r>
            <a:r>
              <a:rPr lang="en-US" dirty="0" smtClean="0"/>
              <a:t> de </a:t>
            </a:r>
            <a:r>
              <a:rPr lang="en-US" dirty="0" err="1" smtClean="0"/>
              <a:t>monitorização</a:t>
            </a:r>
            <a:r>
              <a:rPr lang="en-US" dirty="0" smtClean="0"/>
              <a:t> laboratorial (5 a 10%: </a:t>
            </a:r>
            <a:r>
              <a:rPr lang="en-US" dirty="0" err="1" smtClean="0"/>
              <a:t>aumento</a:t>
            </a:r>
            <a:r>
              <a:rPr lang="en-US" dirty="0" smtClean="0"/>
              <a:t> </a:t>
            </a:r>
            <a:r>
              <a:rPr lang="en-US" dirty="0" err="1" smtClean="0"/>
              <a:t>enzimas</a:t>
            </a:r>
            <a:r>
              <a:rPr lang="en-US" dirty="0" smtClean="0"/>
              <a:t> hepaticas)</a:t>
            </a:r>
          </a:p>
          <a:p>
            <a:pPr marL="667512" lvl="2" indent="0">
              <a:buNone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Tratamento</a:t>
            </a:r>
            <a:r>
              <a:rPr lang="en-US" sz="4800" dirty="0" smtClean="0"/>
              <a:t> – </a:t>
            </a:r>
            <a:r>
              <a:rPr lang="en-US" sz="4800" dirty="0" err="1" smtClean="0"/>
              <a:t>novas</a:t>
            </a:r>
            <a:r>
              <a:rPr lang="en-US" sz="4800" dirty="0" smtClean="0"/>
              <a:t> </a:t>
            </a:r>
            <a:r>
              <a:rPr lang="en-US" sz="4800" dirty="0" err="1" smtClean="0"/>
              <a:t>estratégias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432387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Outro </a:t>
            </a:r>
            <a:r>
              <a:rPr lang="en-US" dirty="0" err="1" smtClean="0"/>
              <a:t>estudo</a:t>
            </a:r>
            <a:r>
              <a:rPr lang="en-US" dirty="0" smtClean="0"/>
              <a:t>:</a:t>
            </a:r>
          </a:p>
          <a:p>
            <a:pPr lvl="1"/>
            <a:r>
              <a:rPr lang="en-US" dirty="0" err="1" smtClean="0"/>
              <a:t>Fondaparinux</a:t>
            </a:r>
            <a:r>
              <a:rPr lang="en-US" dirty="0" smtClean="0"/>
              <a:t> X enoxaparin, </a:t>
            </a:r>
            <a:r>
              <a:rPr lang="en-US" dirty="0" err="1" smtClean="0"/>
              <a:t>seguido</a:t>
            </a:r>
            <a:r>
              <a:rPr lang="en-US" dirty="0" smtClean="0"/>
              <a:t> de </a:t>
            </a:r>
            <a:r>
              <a:rPr lang="en-US" dirty="0" err="1" smtClean="0"/>
              <a:t>v</a:t>
            </a:r>
            <a:r>
              <a:rPr lang="en-US" dirty="0" err="1" smtClean="0"/>
              <a:t>arfarina</a:t>
            </a:r>
            <a:r>
              <a:rPr lang="en-US" dirty="0" smtClean="0"/>
              <a:t>;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3 </a:t>
            </a:r>
            <a:r>
              <a:rPr lang="en-US" dirty="0" err="1" smtClean="0"/>
              <a:t>meses</a:t>
            </a:r>
            <a:r>
              <a:rPr lang="en-US" dirty="0" smtClean="0"/>
              <a:t>: </a:t>
            </a:r>
            <a:r>
              <a:rPr lang="en-US" dirty="0" err="1" smtClean="0"/>
              <a:t>recorrência</a:t>
            </a:r>
            <a:r>
              <a:rPr lang="en-US" dirty="0" smtClean="0"/>
              <a:t>: 3,9% (</a:t>
            </a:r>
            <a:r>
              <a:rPr lang="en-US" dirty="0" err="1" smtClean="0"/>
              <a:t>fondaparinux</a:t>
            </a:r>
            <a:r>
              <a:rPr lang="en-US" dirty="0"/>
              <a:t>)</a:t>
            </a:r>
            <a:r>
              <a:rPr lang="en-US" dirty="0" smtClean="0"/>
              <a:t> e 4,9% (enoxaparin e </a:t>
            </a:r>
            <a:r>
              <a:rPr lang="en-US" dirty="0" err="1" smtClean="0"/>
              <a:t>v</a:t>
            </a:r>
            <a:r>
              <a:rPr lang="en-US" dirty="0" err="1" smtClean="0"/>
              <a:t>arfarina</a:t>
            </a:r>
            <a:r>
              <a:rPr lang="en-US" dirty="0" smtClean="0"/>
              <a:t>);</a:t>
            </a:r>
          </a:p>
          <a:p>
            <a:pPr lvl="2"/>
            <a:endParaRPr lang="en-US" dirty="0" smtClean="0"/>
          </a:p>
          <a:p>
            <a:pPr lvl="2"/>
            <a:r>
              <a:rPr lang="en-US" dirty="0" err="1" smtClean="0"/>
              <a:t>Sangramento</a:t>
            </a:r>
            <a:r>
              <a:rPr lang="en-US" dirty="0" smtClean="0"/>
              <a:t> </a:t>
            </a:r>
            <a:r>
              <a:rPr lang="en-US" dirty="0" err="1" smtClean="0"/>
              <a:t>em</a:t>
            </a:r>
            <a:r>
              <a:rPr lang="en-US" dirty="0" smtClean="0"/>
              <a:t> 1%, </a:t>
            </a:r>
            <a:r>
              <a:rPr lang="en-US" dirty="0" err="1" smtClean="0"/>
              <a:t>em</a:t>
            </a:r>
            <a:r>
              <a:rPr lang="en-US" dirty="0" smtClean="0"/>
              <a:t> ambos </a:t>
            </a:r>
            <a:r>
              <a:rPr lang="en-US" dirty="0" err="1" smtClean="0"/>
              <a:t>os</a:t>
            </a:r>
            <a:r>
              <a:rPr lang="en-US" dirty="0" smtClean="0"/>
              <a:t> </a:t>
            </a:r>
            <a:r>
              <a:rPr lang="en-US" dirty="0" err="1" smtClean="0"/>
              <a:t>grupos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err="1" smtClean="0"/>
              <a:t>Tratamento</a:t>
            </a:r>
            <a:r>
              <a:rPr lang="en-US" sz="4800" dirty="0" smtClean="0"/>
              <a:t> – </a:t>
            </a:r>
            <a:r>
              <a:rPr lang="en-US" sz="4800" dirty="0" err="1" smtClean="0"/>
              <a:t>novas</a:t>
            </a:r>
            <a:r>
              <a:rPr lang="en-US" sz="4800" dirty="0" smtClean="0"/>
              <a:t> </a:t>
            </a:r>
            <a:r>
              <a:rPr lang="en-US" sz="4800" dirty="0" err="1" smtClean="0"/>
              <a:t>estratégias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2696540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Grupos específicos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Mulheres</a:t>
            </a:r>
          </a:p>
          <a:p>
            <a:r>
              <a:rPr lang="pt-BR" dirty="0" smtClean="0"/>
              <a:t>Pacientes com câncer</a:t>
            </a:r>
          </a:p>
          <a:p>
            <a:r>
              <a:rPr lang="pt-BR" dirty="0" smtClean="0"/>
              <a:t>Síndrome pós trombótica da perna</a:t>
            </a:r>
          </a:p>
          <a:p>
            <a:r>
              <a:rPr lang="pt-BR" dirty="0" smtClean="0"/>
              <a:t>Trombose venosa profunda dos membros superiores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Trombose e as Mulheres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Contraceptivos orais, gestação e menopausa representam desafios no risco, diagnóstico e tratamento de TVP.</a:t>
            </a:r>
          </a:p>
          <a:p>
            <a:r>
              <a:rPr lang="pt-BR" dirty="0" smtClean="0"/>
              <a:t>ACO </a:t>
            </a:r>
            <a:r>
              <a:rPr lang="pt-BR" dirty="0" smtClean="0"/>
              <a:t>aumentam risco de TVP em famílias com deficiência de inibidor natural: fator V de </a:t>
            </a:r>
            <a:r>
              <a:rPr lang="pt-BR" dirty="0" err="1" smtClean="0"/>
              <a:t>Leiden</a:t>
            </a:r>
            <a:r>
              <a:rPr lang="pt-BR" dirty="0" smtClean="0"/>
              <a:t> e fator II G20210A </a:t>
            </a:r>
          </a:p>
          <a:p>
            <a:r>
              <a:rPr lang="pt-BR" dirty="0" smtClean="0"/>
              <a:t>20-30 x  </a:t>
            </a:r>
            <a:r>
              <a:rPr lang="pt-BR" dirty="0" err="1" smtClean="0"/>
              <a:t>muheterozigotas</a:t>
            </a:r>
            <a:r>
              <a:rPr lang="pt-BR" dirty="0" smtClean="0"/>
              <a:t> fator V </a:t>
            </a:r>
            <a:r>
              <a:rPr lang="pt-BR" dirty="0" err="1" smtClean="0"/>
              <a:t>Leiden</a:t>
            </a:r>
            <a:endParaRPr lang="pt-BR" dirty="0" smtClean="0"/>
          </a:p>
          <a:p>
            <a:r>
              <a:rPr lang="pt-BR" dirty="0" smtClean="0"/>
              <a:t>16 x -  mutação da </a:t>
            </a:r>
            <a:r>
              <a:rPr lang="pt-BR" dirty="0" err="1" smtClean="0"/>
              <a:t>protrombina</a:t>
            </a:r>
            <a:endParaRPr lang="pt-BR" dirty="0" smtClean="0"/>
          </a:p>
          <a:p>
            <a:r>
              <a:rPr lang="pt-BR" dirty="0" smtClean="0"/>
              <a:t>A terapia de reposição hormonal na menopausa representa 2-4 X risco maior e reincidência de TVP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simbolo-de-venu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79712" y="4509120"/>
            <a:ext cx="468757" cy="4395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Trombose e as Mulheres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Gestação (2X) e </a:t>
            </a:r>
            <a:r>
              <a:rPr lang="pt-BR" dirty="0" err="1" smtClean="0"/>
              <a:t>puerpério</a:t>
            </a:r>
            <a:r>
              <a:rPr lang="pt-BR" dirty="0" smtClean="0"/>
              <a:t> (14X) risco da primeira TVP</a:t>
            </a:r>
          </a:p>
          <a:p>
            <a:r>
              <a:rPr lang="pt-BR" dirty="0" smtClean="0"/>
              <a:t>A perna esquerda é mais afetada; cesariana tem risco &gt;</a:t>
            </a:r>
          </a:p>
          <a:p>
            <a:r>
              <a:rPr lang="pt-BR" dirty="0" smtClean="0"/>
              <a:t>Mulheres com </a:t>
            </a:r>
            <a:r>
              <a:rPr lang="pt-BR" dirty="0" err="1" smtClean="0"/>
              <a:t>trombofilia</a:t>
            </a:r>
            <a:r>
              <a:rPr lang="pt-BR" dirty="0" smtClean="0"/>
              <a:t> tem &gt; risco na gestação</a:t>
            </a:r>
          </a:p>
          <a:p>
            <a:r>
              <a:rPr lang="pt-BR" dirty="0" smtClean="0"/>
              <a:t>O diagnóstico de TVP gestacional é menos eficaz devido as características clínicas da gestante 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anticoncepciona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4653136"/>
            <a:ext cx="1914525" cy="1228725"/>
          </a:xfrm>
          <a:prstGeom prst="rect">
            <a:avLst/>
          </a:prstGeom>
        </p:spPr>
      </p:pic>
      <p:pic>
        <p:nvPicPr>
          <p:cNvPr id="7" name="Imagem 6" descr="menopausa.bmp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99792" y="4437112"/>
            <a:ext cx="2571429" cy="1780953"/>
          </a:xfrm>
          <a:prstGeom prst="rect">
            <a:avLst/>
          </a:prstGeom>
        </p:spPr>
      </p:pic>
      <p:pic>
        <p:nvPicPr>
          <p:cNvPr id="20482" name="Picture 2" descr="http://t1.gstatic.com/images?q=tbn:ANd9GcRLWRLGd5mSjOJ19S3JckUxBgvMLLSMMEAdQkenr_hP8YXbG7ERHw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221088"/>
            <a:ext cx="3347864" cy="2429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Trombose e as Mulheres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diagnóstico de TVP gestacional é menos eficaz devido as características clínicas da gestante </a:t>
            </a:r>
          </a:p>
          <a:p>
            <a:r>
              <a:rPr lang="pt-BR" dirty="0" smtClean="0"/>
              <a:t>Diagnóstico é feito clinicamente, histórico familiar e </a:t>
            </a:r>
            <a:r>
              <a:rPr lang="pt-BR" dirty="0" err="1" smtClean="0"/>
              <a:t>ultrassonografia</a:t>
            </a:r>
            <a:r>
              <a:rPr lang="pt-BR" dirty="0" smtClean="0"/>
              <a:t> é de escolha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23528" y="6492875"/>
            <a:ext cx="3352800" cy="365125"/>
          </a:xfrm>
        </p:spPr>
        <p:txBody>
          <a:bodyPr/>
          <a:lstStyle/>
          <a:p>
            <a:r>
              <a:rPr lang="pt-BR" dirty="0" smtClean="0"/>
              <a:t>www.thelancet.com  </a:t>
            </a:r>
            <a:r>
              <a:rPr lang="pt-BR" dirty="0" err="1" smtClean="0"/>
              <a:t>Vol</a:t>
            </a:r>
            <a:r>
              <a:rPr lang="pt-BR" dirty="0" smtClean="0"/>
              <a:t> 365  </a:t>
            </a:r>
            <a:r>
              <a:rPr lang="pt-BR" dirty="0" err="1" smtClean="0"/>
              <a:t>March</a:t>
            </a:r>
            <a:r>
              <a:rPr lang="pt-BR" dirty="0" smtClean="0"/>
              <a:t> 26,2005</a:t>
            </a:r>
            <a:endParaRPr lang="pt-BR" dirty="0"/>
          </a:p>
        </p:txBody>
      </p:sp>
      <p:sp>
        <p:nvSpPr>
          <p:cNvPr id="109570" name="AutoShape 2" descr="Exiba anticonce...jpg na apresentação de slides"/>
          <p:cNvSpPr>
            <a:spLocks noChangeAspect="1" noChangeArrowheads="1"/>
          </p:cNvSpPr>
          <p:nvPr/>
        </p:nvSpPr>
        <p:spPr bwMode="auto">
          <a:xfrm>
            <a:off x="63500" y="-585788"/>
            <a:ext cx="1914525" cy="12287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9574" name="Picture 6" descr="http://t3.gstatic.com/images?q=tbn:ANd9GcRDHmMZC9oq9klfn3TenwA7IUQIiTMDerYBh4YSiNrgPf2WIGH9v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3861048"/>
            <a:ext cx="3168352" cy="23732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Trombose e as mulheres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Tratamento gestante: dose fixa, </a:t>
            </a:r>
            <a:r>
              <a:rPr lang="pt-BR" dirty="0" err="1" smtClean="0"/>
              <a:t>heparina</a:t>
            </a:r>
            <a:r>
              <a:rPr lang="pt-BR" dirty="0" smtClean="0"/>
              <a:t> de baixo peso molecular subcutânea ajustada pelo peso, deve-se interromper 24hs antes </a:t>
            </a:r>
            <a:r>
              <a:rPr lang="pt-BR" dirty="0" smtClean="0"/>
              <a:t> da </a:t>
            </a:r>
            <a:r>
              <a:rPr lang="pt-BR" dirty="0" err="1" smtClean="0"/>
              <a:t>cesária</a:t>
            </a:r>
            <a:r>
              <a:rPr lang="pt-BR" dirty="0" smtClean="0"/>
              <a:t> ou da </a:t>
            </a:r>
            <a:r>
              <a:rPr lang="pt-BR" dirty="0" smtClean="0"/>
              <a:t>indução </a:t>
            </a:r>
            <a:r>
              <a:rPr lang="pt-BR" dirty="0" smtClean="0"/>
              <a:t>de parto. </a:t>
            </a:r>
            <a:endParaRPr lang="pt-BR" dirty="0" smtClean="0"/>
          </a:p>
          <a:p>
            <a:r>
              <a:rPr lang="pt-BR" dirty="0" smtClean="0"/>
              <a:t>Recomeçar com dose &lt; por 6-8 semanas depois</a:t>
            </a:r>
          </a:p>
          <a:p>
            <a:pPr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Picture 4" descr="http://t1.gstatic.com/images?q=tbn:ANd9GcRQ9nirtQIK09bg_4F8uoB1Z68LnK_r8eQUhX9oWYkbC-O5uL5BU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4286256"/>
            <a:ext cx="2016224" cy="2016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2276872"/>
            <a:ext cx="8229600" cy="4389120"/>
          </a:xfrm>
        </p:spPr>
        <p:txBody>
          <a:bodyPr/>
          <a:lstStyle/>
          <a:p>
            <a:r>
              <a:rPr lang="pt-BR" dirty="0" smtClean="0"/>
              <a:t>TVP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Trombose: pode ocorrer em qualquer parte do sistema venoso (&gt; </a:t>
            </a:r>
            <a:r>
              <a:rPr lang="pt-BR" dirty="0" err="1" smtClean="0"/>
              <a:t>frequência</a:t>
            </a:r>
            <a:r>
              <a:rPr lang="pt-BR" dirty="0" smtClean="0"/>
              <a:t> nas veias profundas das pernas)</a:t>
            </a:r>
          </a:p>
          <a:p>
            <a:r>
              <a:rPr lang="pt-BR" dirty="0" smtClean="0"/>
              <a:t>Maior problema </a:t>
            </a:r>
            <a:r>
              <a:rPr lang="pt-BR" dirty="0" smtClean="0">
                <a:sym typeface="Wingdings" pitchFamily="2" charset="2"/>
              </a:rPr>
              <a:t> embolização pulmonar (pode ser fatal)</a:t>
            </a:r>
          </a:p>
          <a:p>
            <a:r>
              <a:rPr lang="pt-BR" dirty="0" smtClean="0">
                <a:sym typeface="Wingdings" pitchFamily="2" charset="2"/>
              </a:rPr>
              <a:t>TVP e suas </a:t>
            </a:r>
            <a:r>
              <a:rPr lang="pt-BR" dirty="0" err="1" smtClean="0">
                <a:sym typeface="Wingdings" pitchFamily="2" charset="2"/>
              </a:rPr>
              <a:t>sequelas</a:t>
            </a:r>
            <a:r>
              <a:rPr lang="pt-BR" dirty="0" smtClean="0">
                <a:sym typeface="Wingdings" pitchFamily="2" charset="2"/>
              </a:rPr>
              <a:t> podem ser evitadas</a:t>
            </a:r>
          </a:p>
          <a:p>
            <a:endParaRPr lang="pt-BR" dirty="0" smtClean="0">
              <a:sym typeface="Wingdings" pitchFamily="2" charset="2"/>
            </a:endParaRP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2771800" y="2204864"/>
            <a:ext cx="5040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Cirurgia, trauma ou tempo prolongado no leito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2843808" y="2780928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Espontânea</a:t>
            </a:r>
            <a:endParaRPr lang="pt-BR" dirty="0"/>
          </a:p>
        </p:txBody>
      </p:sp>
      <p:cxnSp>
        <p:nvCxnSpPr>
          <p:cNvPr id="12" name="Conector de seta reta 11"/>
          <p:cNvCxnSpPr/>
          <p:nvPr/>
        </p:nvCxnSpPr>
        <p:spPr>
          <a:xfrm>
            <a:off x="1475656" y="2636912"/>
            <a:ext cx="1296144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de seta reta 14"/>
          <p:cNvCxnSpPr/>
          <p:nvPr/>
        </p:nvCxnSpPr>
        <p:spPr>
          <a:xfrm flipV="1">
            <a:off x="1475656" y="2348880"/>
            <a:ext cx="1224136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pt-BR" dirty="0" smtClean="0"/>
              <a:t>Câncer e Trombose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389120"/>
          </a:xfrm>
        </p:spPr>
        <p:txBody>
          <a:bodyPr/>
          <a:lstStyle/>
          <a:p>
            <a:r>
              <a:rPr lang="pt-BR" dirty="0" smtClean="0"/>
              <a:t>Risco de trombose é 2X &gt; em pacientes com câncer</a:t>
            </a:r>
          </a:p>
          <a:p>
            <a:r>
              <a:rPr lang="pt-BR" dirty="0" smtClean="0"/>
              <a:t>A incidência de câncer é &gt;em pacientes com TVP espontânea do que as causadas por trauma ou cirurgia</a:t>
            </a:r>
          </a:p>
          <a:p>
            <a:r>
              <a:rPr lang="pt-BR" dirty="0" smtClean="0"/>
              <a:t>O risco de TVP nesses pacientes é aumentado durante condições de risco, como imobilização, infecção, tratamento com drogas anti-neoplásicas, cirurgia e colocação de cateter  venoso central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18434" name="AutoShape 2" descr="data:image/jpg;base64,/9j/4AAQSkZJRgABAQAAAQABAAD/2wBDAAkGBwgHBgkIBwgKCgkLDRYPDQwMDRsUFRAWIB0iIiAdHx8kKDQsJCYxJx8fLT0tMTU3Ojo6Iys/RD84QzQ5Ojf/2wBDAQoKCg0MDRoPDxo3JR8lNzc3Nzc3Nzc3Nzc3Nzc3Nzc3Nzc3Nzc3Nzc3Nzc3Nzc3Nzc3Nzc3Nzc3Nzc3Nzc3Nzf/wAARCACJAL4DASIAAhEBAxEB/8QAHAAAAQUBAQEAAAAAAAAAAAAAAwECBAUGBwAI/8QAPxAAAgEDAgMFBQUHAwMFAAAAAQIDAAQREiEFMUEGE1FhcSIygZGxFCNCodEHFTNic8HwUrLhNHKSNTZDgvH/xAAZAQADAQEBAAAAAAAAAAAAAAABAgMEAAX/xAAjEQACAgICAgMBAQEAAAAAAAAAAQIRAyExQQQSIjJRcRNh/9oADAMBAAIRAxEAPwDGMzv1yD1O1IWRzhc5UbE/pSRF2uQTlgBjYbDypFAQln5sTgVmNDaGBXKMzb7jeprW3eAOHIAGNxzqK7NIxC8gNlqzX2oVBwvsjnRXAL2BSyYoG7xMjoM0t1aO8g0nA0gb9KkxKI0BJ5eBpZGfVk/DNLWhm3ZCSylJ9ojA5b1MNsCSQAcnxo1qktwxVXEYAzqKnB8hR1s7jLZmTI90hSc/TFLpFo4cs0mkQNDRgKAQSdsVdcG4Jc30neySaI1Puk7mmWNt3dxE0pDlWyB0rVreW1pEoi+6bOCgOd6aLiDLiyQfy5YbhvC7W2gZQdWW61NmW37tYTGrRscMrqGGKgHiLzjI2A+VRp7iTYq2fOi5pE1hk+TN9peBd0+qz1feE/d89I/SsvbO5uJIZwd+RIztXWeGzrf2rw5XIOl8jcZrG8Z7PSw8TM0E0S5bVpII2+WKLaqxK3TKGaBGB+7AAGAAOlSreVoIhHzIGN+YqbJa3qlw1sXCnYqQaAboBtLwgPjcMMGpua/R1B3wC77RJqUKfnU03DKsY0p7W+RzoOuOVf4aj0oneBgNsFRtXRd9nSX/AAaZY4ZAyM2ps51ArTZ7lWTXIpKAgDc86FK+plaXcDwO1eZ7d4dDI3PIOaZ3+g01wNF1G7YWMj40krZHXHwpyRxFvuzy8abJGc6wc46ZoJPsLa6IsmUUvrAXpUCNjpOon4VMuMd0QeR3NRIAXBTGSu/zp6EEabSFWLIB6jma8qM0aKxxgnIr0eiJyjLqcHfwFIWZpC5OFyd6H9O/gyT29SKToA5VZM6vEqZCnSOZ2xVW8g0tHENjyNSe+ItY1YgbdRzotaO7JsSnVGjsACwBOrbnWhMaRrHGohVBlVIOrLCqPhvB5Joe/uQVTYqnVgevpVM97dcI4nlxmGQYbIzoGeY8OVSW9I24Mqg/kjVpewGVVZlDMcADqf8ABU9BnJqsiKXVslzoTQXBtzpwcAYz4gVaRLhAByxQZ60K6BMjySxhBgk6eeKkcct2tVtWVtQBAc+Z/wCaZPF3kekbN0I5io0lzPd8LuYryQd9A65fGMrnY10XpoyeZCTkpLgsrPi1tCoVo5XYgHUIzpA9aNe3lwLlFVES2ONUqjU2/wDLQLKFzZPquTKWU93GAAqgjf1+NLwi7RzAsXeSaUKzYQjSwPQ9aa9UYqZI4VdC0uWkkEn2eYBSzrj2hyOKjcZulfiR0KAmkqSTt8KD2gnMiHu2IGCSfA1BuS4jt1kILaSc5zt0P+eFK5WqHw4VKeyzjlAlQMd291hyO2P0p7xwXRRbmNZAcD2hyyD1+FZ2Tidn3qfZpiH1DvYlUhc/Hr5ire1u4pIck+62fgGH61Nqhc0YwlSGXHCSEVrFcsQMxk88+B+FVN1qt5NEqvGx8RWojYBsg5VWx+Z/Wm3NrDexCGdcgLhSOanfcU8ZUQkrMhHLCGIdmY+tK2g7ljij8Q4S3D3GptSP7rgbHao2jzGKot7F4CxgD+GMk+JpJ5CgAdRvTE0hjpOabOSVAJGw2GKZCvkjTnMTnODnFRVLKNS51HY4o1wcQNj3tW1CD92AcBtXWiDs8yqHMkjbZ90czQ5m1rpGee2KYzM+5xjxoRciYRjIUHLHqaJx5m0HSPfwcGtD2X4WL1FublS0MeQoO4dwD+QrN9281wsMGWmlYKuPM107h9nHw+1htId1iAX/AO2SCfjmlyOlSDFW7FnxliQMbfVapb/h1vcs8lzGTHDh3B21HJAX4n8s1a3J1R6QRkjHxwP0rO8e4r9ilsmVAyPcO7jPMYAIP/kajBWxpPRb20QSzt5ZLhJ5pU94INlPl+ECpMZOkZGD1qDwsRyQMsWhpWnJ0jcADfUf7fGrFtGW0NlQdj400j28DTghpPOqXjEbq/exEEFCrDOxFXEMNxd3CwWiF5HOABWjtOwccsRbil00mdu6h9lcebHc/lXRg5cC+RnxwVSMhwWd+6fQcsoIIHMGpFs3ELgOlti2jz/8YGT5nP0oPaTh9v2U4jFFZriC6ziPUSSVG5HlVfb9oHt1kAiYMCCRqzqB9KSd43swRmp7RcX693YTfaH7yVQQWx73nWcsIbqOEd/FKARgF1OKtXh4lxH2re1nlHMFUON+u9dK7Nhk4ZEL6ExzDZlZdx4f55UMTjLlhXkPE7Ss5BNwwTZlUiKXbHPSd+o6etetp3hSRTkMHIIPPIYV1i+7PWMoJs2MBY5fQCMnxI5GsDxjstxiC6uJUt1nieQspgOdsjG3McqadLsTLkhk+SWwthfCRGBYZySR6kYq3jYE52OHI29axccktjdhZ0aJhuyOMHnn9K01hcB1jAYYGDnzO5/IClJE6SGO6hMUy6kdeXXIB5ee1ZPifD34dN3crgI2Sj42YfrWthkU6dxgj65NRe0Fj+8OGOVUG4jOtDnlsM0YumB7MegVckSqSaa7FV9pgV9aDECpIJGfWvSZYb7DHQ1dInIbd6RACAc5oEYDZXzzRbxh3Ef/AHYNAjPPHTanFTIkutpMKMKDyzsK9K4+8ZTljzOKZLMJGOjJyeXjQ2buQwyNZ3x0FEBe9iLNpuNGVjvBGWz5nYf3rdTy5GV95hqA89j+tZbsFCFS9uCxDMwRR44GTWjYbEHkdwR08D/as83srDgBLhg3gQdh4ZyD8N6xXaRWnvIY5DhQXIbGxJxk/ICtw6mRgBnWdwV6Hx9Kp+K9kOLcXWL7Ja92yTMWeU6UKlRuPiDQjKKfIJxb4GcCQFCkdwczwpqjGAzlcggH5Z8hVyVlllVLaNnwACx2Xw/zFG4L+zoQRQm+4hJ3kTl1Nr7JGemTW3s+H21jEEgiCgdc5Pzqc80b0bsGdwhTB9mrCPh8DNOMyyczzwPACrpr07LFHt4nao2NWCKQjU2FPr5Ur8mdUtGaUfeXtIicT4NY8Xngn4jbpK0Ge7zkBc89hSwcOsIBot7WEeSIKmKuoe0SAOfnT1OBhFCjyFTcnL7HLWkBWBxzUKOlEUKo559KUgtzJpxUddjS0dYMbE9c0hXOfTwpcDxIHmKcvU1zsNkOS1t5/ZuYIpMci6A4+dMHDrKEZFtEuSfdQDP5VLkTOG3x6UyYghcnrSStIMQAtbcjJiTPLGkbUotLcjHcx/8AjTmIz7J1E9K9pfqMf3ofJ8BMj234HYQcKa6tLWOOYSZZ0GMjfaueSNpUr4V1rtgmvs9crnkM4NcgY5zkV6Pj3/nszZHsbcN90g8STQo2IOodRjFJcOCqAc87Uq6S532xtVxCAziFNP4iOfgPChS76ST+GmrIrRRySbllA0ihyFnbfJJ2UDmaagGz7NcSTh/CbP7RCXiuJpGZgcMADtj8/lXULDhvC7y3S5tQJUbdW1H5VlOGdh7u94FawSyQwMke2onUjfD1peHLxnsbdfZbtY3tWxpkBIjJ8mxsfWoZMMpq0UjJJm6t7KG1GIoYwvTAwakKP5MVGsOIG7gWXuiA3IEg59CKN30OojvAjDmucV50otOi9oUgjdRyNOb21HQ16R1jXMjoq+JYCocvGeHQnT9qRnH4UyxPyrv85fgbVE8nQERdyae3dwx6pGCp1JOKzVxd8W4ncYsIZLa2XnLIMFvSpVrwWPPe8Ume4boGY4p1GK+zBb6Jc/F4dWm1R7txtogGoD1NA77jNx7qQWi9NftEVLWRVXu7KH2VOMIuAKeLaZ95G0Z6A0ry19EH0vkg/ZOMlhjiiY64jzSvw/ib8+MMfRAKsVs1HOV6fGiINmOPOisuTvQHGJUHgM53m4ndO/QqcY9aLFwziKoU/e8mn+mCfnVvux9kZGKYxLOEXn1qjyC+pTtwFpdRuOI3Ujn3WD407eFCN7eGKK1jtZGulGl5JU0x7fiz1zWgbyqHc+yVx0apynrYyX4V37onlQG74jNqO5EOEX4UxeDXMZ+44tdKPBvaq5XGkE704ttsKKkzmio/c0lyQOJX0l1GOUZXSuehOOdcf45aNw3idxayLgq5wD4ZruobNc0/azw4pJbcSjU4Y925HQ9K04JtumSmqOfscMpPSiKBuGPInHpQNQLqM+Ro0enfX02rWyJn7a4XIjcnOOfjVxwSGS44zbd2AQrBzkZG3/OKzTbMD4Vu/wBnViWjnvn3XVoTPzNHJpWCG2bk393nP2qbfqHIB+VK/Er5oGha6laNtirHV9ajMByUeXjSKDnxrJ7y/S/qgMV3xfhkb/YbpZId2EEkf5A9K3/Cp4+K8FguJYlYSxglHGdJ6isaqApg9a0vYqUt2YQf6WdR86nler7HR5+z9it0wk70RsAVBfYeXpVlbWtjYpiziQE+82PaPxqaUzKQ4DaQAMivPDGu+n5Vkcp/pWkB77IyybdDQdLXR3JWNfzorQPMwOdEY/OpCRhFCryFIlKXIW0hEAQBVXAAwAKKpJG9NGKdkCrRjRNuxQNqaoXPugkUoO29eALOTyFM6AeMjbhB8aRF0HLe8aLkKNtqC7E7/KjRwQ+NRLsbE+QNSc4AB+FAm9tmXwFTlwPHkHG4KDeiCow9nNFjfPOugwSH+nOqjtZw3968DuLf8YXWuB1FXIxTicrpO4qsHUkxGrVHzfdW01lcvb3C4ZBkH/UM8x60obYfzb8q3XbTgb3EU5toS09nIwyObxHcAelYKFvuxvuCeVejF+ysztUZpfaZQd8iuydm7E8P7N20JyHC6mONwTz29a5j2Ssvt/HrWNlLojd44AzkDfFdvnjDqNKmNlGME52xXZdqgYynUMSMqASceRp4Xnz8B4Z9akmEofYwh8DjDfp6H4U9IlLBWXu2YZGc6WH+ePzqHqVsjt7CDNaXsbF3XZy21fjYt82rNcWYQxlmwmlCfyNaDsVfJd9juGyxEHCqjAHJBB3zWfJfqyq20aUEmQDpRHyB0+NBjOoA0VsaD41CrVjcMTmN69QFkIJB6UVW2p4NMErPYAOaUDO5G3hSD2m35daMAoG+9NX4IhCAwwBTWyBz2pzOi8qDISQXkIVF3ydhXNUg2eaQKup+Q5D/AFU3USVyNz+Gg28n2qYz6copwnl51KAyM5GTzPhU7bHGSah7KDLH8qRo9EeNWW5k0VcD3D6k9aZLXOILIbj615CdW9Ol2NDXLnyHWpvTGRLXBGacBQ1bI/KnHpTqWgNFHxiIQcWiuFDFZotLAcsqf0rmHa/gy8M4tJPEgS1nOQAeTc9vKuqdpEK2sE24MMwyf5TsfrWb7QWdpeRIlxFlEfZ2OnJwfH/Nq345fFMzyWznP7MYC97eTmPXpRY8cubb/SuqmQBPYyQNypByP+K5v+zMR/u667wlS1ymGHjpNdF0M3sTaRMo9jc+0PA+vSrS+wkVSPFM7mMFc9Dy8fT6GnWqqiaDvA+SDp3U+Xh6UNJGwsyZJBwy+Hr61KgWNJzGme7kAK5Pu/8A5ilGM12vPdW11pYkCFgPl0+dXPZOE8PtJLJTiPVC4HgSN/pVB2ub2hEw2edI1HiCwP61ouy0ovb6d8akRjg42JGAPoaxZU6ZeLqjTxs8bY0sw6HpUtXLe8MeVNA1dceVPEeOtZopxKNpg5kOzqM9CPEUNXNSAxU46cqDMArezvmj/ABYzlc08uBzNCVgijNe2dwMcudVTFaDKM7nlVVcq3Eb1URpUtYTiTAIEp8PQVOml0yLCpwH+lOLs2Ao9kbUspXo5KthE0RoFjTAHQUhJPTApUGOtOY7bb+VOnoXsaNhQ5j7O1PLLnFBnY4Onn0pZSVDJbByDWBj3qeECpgc+tNSNgM9T1pTsvn9akMhUAwR509j4eFDB0ofGkD7A/Cus4BxZBdcMuYz1jP5CslI/eWsMsqB2cAhDvgY+tbHUMtvgVh7UmO3fvMDTKyDzwTWvxncGiWRbMN+zo6rS7gbZRNGxweWQcGuhGQtAsm+tG0k+GeX5/Wubfs89ziPrF9TXR3/AIN1/VH1FbZckY8EqOTXOM+5Igz4jOx/OnK4+zhvxo2D8f8AkVDtfftP861IXld/1B/uNK+AozvHYZOJce4baRtgyz6iR+EBSSfzrovDLC24XaJbWkZWJR16+ZrC2n/vXh39OX/aK6I3X/tFYsrZeI5WAP8Aeihsioye6KMnu1KtDMJt1oUu7DHIU+hS+6aC4OGEljjwoiERoxJwcdaYleu/+ik9D9KPCB2Q7J3muJJ3AAzoUeQ61aR7DfY1B4b/AALb0/vU01PEthmOO2Tmva8AbZoY5GnLyqr5AjzEAZIqNKcvgbijz+5UaPm3pU5DIkRNhAT6UJ2xJ9Kcv8JfWmS86L4OQkucDG+9B73bFK3uj1qOedRlyMgxbKnxrAcScxz3EQztcyHGfHB/vW8HI1z/AI1/6ld/1z/tFbPD7JZuj//Z"/>
          <p:cNvSpPr>
            <a:spLocks noChangeAspect="1" noChangeArrowheads="1"/>
          </p:cNvSpPr>
          <p:nvPr/>
        </p:nvSpPr>
        <p:spPr bwMode="auto">
          <a:xfrm>
            <a:off x="63500" y="-538163"/>
            <a:ext cx="1533525" cy="1104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8436" name="AutoShape 4" descr="data:image/jpg;base64,/9j/4AAQSkZJRgABAQAAAQABAAD/2wBDAAkGBwgHBgkIBwgKCgkLDRYPDQwMDRsUFRAWIB0iIiAdHx8kKDQsJCYxJx8fLT0tMTU3Ojo6Iys/RD84QzQ5Ojf/2wBDAQoKCg0MDRoPDxo3JR8lNzc3Nzc3Nzc3Nzc3Nzc3Nzc3Nzc3Nzc3Nzc3Nzc3Nzc3Nzc3Nzc3Nzc3Nzc3Nzc3Nzf/wAARCACJAL4DASIAAhEBAxEB/8QAHAAAAQUBAQEAAAAAAAAAAAAAAwECBAUGBwAI/8QAPxAAAgEDAgMFBQUHAwMFAAAAAQIDAAQREiEFMUEGE1FhcSIygZGxFCNCodEHFTNic8HwUrLhNHKSNTZDgvH/xAAZAQADAQEBAAAAAAAAAAAAAAABAgMEAAX/xAAjEQACAgICAgMBAQEAAAAAAAAAAQIRAyExQQQSIjJRcRNh/9oADAMBAAIRAxEAPwDGMzv1yD1O1IWRzhc5UbE/pSRF2uQTlgBjYbDypFAQln5sTgVmNDaGBXKMzb7jeprW3eAOHIAGNxzqK7NIxC8gNlqzX2oVBwvsjnRXAL2BSyYoG7xMjoM0t1aO8g0nA0gb9KkxKI0BJ5eBpZGfVk/DNLWhm3ZCSylJ9ojA5b1MNsCSQAcnxo1qktwxVXEYAzqKnB8hR1s7jLZmTI90hSc/TFLpFo4cs0mkQNDRgKAQSdsVdcG4Jc30neySaI1Puk7mmWNt3dxE0pDlWyB0rVreW1pEoi+6bOCgOd6aLiDLiyQfy5YbhvC7W2gZQdWW61NmW37tYTGrRscMrqGGKgHiLzjI2A+VRp7iTYq2fOi5pE1hk+TN9peBd0+qz1feE/d89I/SsvbO5uJIZwd+RIztXWeGzrf2rw5XIOl8jcZrG8Z7PSw8TM0E0S5bVpII2+WKLaqxK3TKGaBGB+7AAGAAOlSreVoIhHzIGN+YqbJa3qlw1sXCnYqQaAboBtLwgPjcMMGpua/R1B3wC77RJqUKfnU03DKsY0p7W+RzoOuOVf4aj0oneBgNsFRtXRd9nSX/AAaZY4ZAyM2ps51ArTZ7lWTXIpKAgDc86FK+plaXcDwO1eZ7d4dDI3PIOaZ3+g01wNF1G7YWMj40krZHXHwpyRxFvuzy8abJGc6wc46ZoJPsLa6IsmUUvrAXpUCNjpOon4VMuMd0QeR3NRIAXBTGSu/zp6EEabSFWLIB6jma8qM0aKxxgnIr0eiJyjLqcHfwFIWZpC5OFyd6H9O/gyT29SKToA5VZM6vEqZCnSOZ2xVW8g0tHENjyNSe+ItY1YgbdRzotaO7JsSnVGjsACwBOrbnWhMaRrHGohVBlVIOrLCqPhvB5Joe/uQVTYqnVgevpVM97dcI4nlxmGQYbIzoGeY8OVSW9I24Mqg/kjVpewGVVZlDMcADqf8ABU9BnJqsiKXVslzoTQXBtzpwcAYz4gVaRLhAByxQZ60K6BMjySxhBgk6eeKkcct2tVtWVtQBAc+Z/wCaZPF3kekbN0I5io0lzPd8LuYryQd9A65fGMrnY10XpoyeZCTkpLgsrPi1tCoVo5XYgHUIzpA9aNe3lwLlFVES2ONUqjU2/wDLQLKFzZPquTKWU93GAAqgjf1+NLwi7RzAsXeSaUKzYQjSwPQ9aa9UYqZI4VdC0uWkkEn2eYBSzrj2hyOKjcZulfiR0KAmkqSTt8KD2gnMiHu2IGCSfA1BuS4jt1kILaSc5zt0P+eFK5WqHw4VKeyzjlAlQMd291hyO2P0p7xwXRRbmNZAcD2hyyD1+FZ2Tidn3qfZpiH1DvYlUhc/Hr5ire1u4pIck+62fgGH61Nqhc0YwlSGXHCSEVrFcsQMxk88+B+FVN1qt5NEqvGx8RWojYBsg5VWx+Z/Wm3NrDexCGdcgLhSOanfcU8ZUQkrMhHLCGIdmY+tK2g7ljij8Q4S3D3GptSP7rgbHao2jzGKot7F4CxgD+GMk+JpJ5CgAdRvTE0hjpOabOSVAJGw2GKZCvkjTnMTnODnFRVLKNS51HY4o1wcQNj3tW1CD92AcBtXWiDs8yqHMkjbZ90czQ5m1rpGee2KYzM+5xjxoRciYRjIUHLHqaJx5m0HSPfwcGtD2X4WL1FublS0MeQoO4dwD+QrN9281wsMGWmlYKuPM107h9nHw+1htId1iAX/AO2SCfjmlyOlSDFW7FnxliQMbfVapb/h1vcs8lzGTHDh3B21HJAX4n8s1a3J1R6QRkjHxwP0rO8e4r9ilsmVAyPcO7jPMYAIP/kajBWxpPRb20QSzt5ZLhJ5pU94INlPl+ECpMZOkZGD1qDwsRyQMsWhpWnJ0jcADfUf7fGrFtGW0NlQdj400j28DTghpPOqXjEbq/exEEFCrDOxFXEMNxd3CwWiF5HOABWjtOwccsRbil00mdu6h9lcebHc/lXRg5cC+RnxwVSMhwWd+6fQcsoIIHMGpFs3ELgOlti2jz/8YGT5nP0oPaTh9v2U4jFFZriC6ziPUSSVG5HlVfb9oHt1kAiYMCCRqzqB9KSd43swRmp7RcX693YTfaH7yVQQWx73nWcsIbqOEd/FKARgF1OKtXh4lxH2re1nlHMFUON+u9dK7Nhk4ZEL6ExzDZlZdx4f55UMTjLlhXkPE7Ss5BNwwTZlUiKXbHPSd+o6etetp3hSRTkMHIIPPIYV1i+7PWMoJs2MBY5fQCMnxI5GsDxjstxiC6uJUt1nieQspgOdsjG3McqadLsTLkhk+SWwthfCRGBYZySR6kYq3jYE52OHI29axccktjdhZ0aJhuyOMHnn9K01hcB1jAYYGDnzO5/IClJE6SGO6hMUy6kdeXXIB5ee1ZPifD34dN3crgI2Sj42YfrWthkU6dxgj65NRe0Fj+8OGOVUG4jOtDnlsM0YumB7MegVckSqSaa7FV9pgV9aDECpIJGfWvSZYb7DHQ1dInIbd6RACAc5oEYDZXzzRbxh3Ef/AHYNAjPPHTanFTIkutpMKMKDyzsK9K4+8ZTljzOKZLMJGOjJyeXjQ2buQwyNZ3x0FEBe9iLNpuNGVjvBGWz5nYf3rdTy5GV95hqA89j+tZbsFCFS9uCxDMwRR44GTWjYbEHkdwR08D/as83srDgBLhg3gQdh4ZyD8N6xXaRWnvIY5DhQXIbGxJxk/ICtw6mRgBnWdwV6Hx9Kp+K9kOLcXWL7Ja92yTMWeU6UKlRuPiDQjKKfIJxb4GcCQFCkdwczwpqjGAzlcggH5Z8hVyVlllVLaNnwACx2Xw/zFG4L+zoQRQm+4hJ3kTl1Nr7JGemTW3s+H21jEEgiCgdc5Pzqc80b0bsGdwhTB9mrCPh8DNOMyyczzwPACrpr07LFHt4nao2NWCKQjU2FPr5Ur8mdUtGaUfeXtIicT4NY8Xngn4jbpK0Ge7zkBc89hSwcOsIBot7WEeSIKmKuoe0SAOfnT1OBhFCjyFTcnL7HLWkBWBxzUKOlEUKo559KUgtzJpxUddjS0dYMbE9c0hXOfTwpcDxIHmKcvU1zsNkOS1t5/ZuYIpMci6A4+dMHDrKEZFtEuSfdQDP5VLkTOG3x6UyYghcnrSStIMQAtbcjJiTPLGkbUotLcjHcx/8AjTmIz7J1E9K9pfqMf3ofJ8BMj234HYQcKa6tLWOOYSZZ0GMjfaueSNpUr4V1rtgmvs9crnkM4NcgY5zkV6Pj3/nszZHsbcN90g8STQo2IOodRjFJcOCqAc87Uq6S532xtVxCAziFNP4iOfgPChS76ST+GmrIrRRySbllA0ihyFnbfJJ2UDmaagGz7NcSTh/CbP7RCXiuJpGZgcMADtj8/lXULDhvC7y3S5tQJUbdW1H5VlOGdh7u94FawSyQwMke2onUjfD1peHLxnsbdfZbtY3tWxpkBIjJ8mxsfWoZMMpq0UjJJm6t7KG1GIoYwvTAwakKP5MVGsOIG7gWXuiA3IEg59CKN30OojvAjDmucV50otOi9oUgjdRyNOb21HQ16R1jXMjoq+JYCocvGeHQnT9qRnH4UyxPyrv85fgbVE8nQERdyae3dwx6pGCp1JOKzVxd8W4ncYsIZLa2XnLIMFvSpVrwWPPe8Ume4boGY4p1GK+zBb6Jc/F4dWm1R7txtogGoD1NA77jNx7qQWi9NftEVLWRVXu7KH2VOMIuAKeLaZ95G0Z6A0ry19EH0vkg/ZOMlhjiiY64jzSvw/ib8+MMfRAKsVs1HOV6fGiINmOPOisuTvQHGJUHgM53m4ndO/QqcY9aLFwziKoU/e8mn+mCfnVvux9kZGKYxLOEXn1qjyC+pTtwFpdRuOI3Ujn3WD407eFCN7eGKK1jtZGulGl5JU0x7fiz1zWgbyqHc+yVx0apynrYyX4V37onlQG74jNqO5EOEX4UxeDXMZ+44tdKPBvaq5XGkE704ttsKKkzmio/c0lyQOJX0l1GOUZXSuehOOdcf45aNw3idxayLgq5wD4ZruobNc0/azw4pJbcSjU4Y925HQ9K04JtumSmqOfscMpPSiKBuGPInHpQNQLqM+Ro0enfX02rWyJn7a4XIjcnOOfjVxwSGS44zbd2AQrBzkZG3/OKzTbMD4Vu/wBnViWjnvn3XVoTPzNHJpWCG2bk393nP2qbfqHIB+VK/Er5oGha6laNtirHV9ajMByUeXjSKDnxrJ7y/S/qgMV3xfhkb/YbpZId2EEkf5A9K3/Cp4+K8FguJYlYSxglHGdJ6isaqApg9a0vYqUt2YQf6WdR86nler7HR5+z9it0wk70RsAVBfYeXpVlbWtjYpiziQE+82PaPxqaUzKQ4DaQAMivPDGu+n5Vkcp/pWkB77IyybdDQdLXR3JWNfzorQPMwOdEY/OpCRhFCryFIlKXIW0hEAQBVXAAwAKKpJG9NGKdkCrRjRNuxQNqaoXPugkUoO29eALOTyFM6AeMjbhB8aRF0HLe8aLkKNtqC7E7/KjRwQ+NRLsbE+QNSc4AB+FAm9tmXwFTlwPHkHG4KDeiCow9nNFjfPOugwSH+nOqjtZw3968DuLf8YXWuB1FXIxTicrpO4qsHUkxGrVHzfdW01lcvb3C4ZBkH/UM8x60obYfzb8q3XbTgb3EU5toS09nIwyObxHcAelYKFvuxvuCeVejF+ysztUZpfaZQd8iuydm7E8P7N20JyHC6mONwTz29a5j2Ssvt/HrWNlLojd44AzkDfFdvnjDqNKmNlGME52xXZdqgYynUMSMqASceRp4Xnz8B4Z9akmEofYwh8DjDfp6H4U9IlLBWXu2YZGc6WH+ePzqHqVsjt7CDNaXsbF3XZy21fjYt82rNcWYQxlmwmlCfyNaDsVfJd9juGyxEHCqjAHJBB3zWfJfqyq20aUEmQDpRHyB0+NBjOoA0VsaD41CrVjcMTmN69QFkIJB6UVW2p4NMErPYAOaUDO5G3hSD2m35daMAoG+9NX4IhCAwwBTWyBz2pzOi8qDISQXkIVF3ydhXNUg2eaQKup+Q5D/AFU3USVyNz+Gg28n2qYz6copwnl51KAyM5GTzPhU7bHGSah7KDLH8qRo9EeNWW5k0VcD3D6k9aZLXOILIbj615CdW9Ol2NDXLnyHWpvTGRLXBGacBQ1bI/KnHpTqWgNFHxiIQcWiuFDFZotLAcsqf0rmHa/gy8M4tJPEgS1nOQAeTc9vKuqdpEK2sE24MMwyf5TsfrWb7QWdpeRIlxFlEfZ2OnJwfH/Nq345fFMzyWznP7MYC97eTmPXpRY8cubb/SuqmQBPYyQNypByP+K5v+zMR/u667wlS1ymGHjpNdF0M3sTaRMo9jc+0PA+vSrS+wkVSPFM7mMFc9Dy8fT6GnWqqiaDvA+SDp3U+Xh6UNJGwsyZJBwy+Hr61KgWNJzGme7kAK5Pu/8A5ilGM12vPdW11pYkCFgPl0+dXPZOE8PtJLJTiPVC4HgSN/pVB2ub2hEw2edI1HiCwP61ouy0ovb6d8akRjg42JGAPoaxZU6ZeLqjTxs8bY0sw6HpUtXLe8MeVNA1dceVPEeOtZopxKNpg5kOzqM9CPEUNXNSAxU46cqDMArezvmj/ABYzlc08uBzNCVgijNe2dwMcudVTFaDKM7nlVVcq3Eb1URpUtYTiTAIEp8PQVOml0yLCpwH+lOLs2Ao9kbUspXo5KthE0RoFjTAHQUhJPTApUGOtOY7bb+VOnoXsaNhQ5j7O1PLLnFBnY4Onn0pZSVDJbByDWBj3qeECpgc+tNSNgM9T1pTsvn9akMhUAwR509j4eFDB0ofGkD7A/Cus4BxZBdcMuYz1jP5CslI/eWsMsqB2cAhDvgY+tbHUMtvgVh7UmO3fvMDTKyDzwTWvxncGiWRbMN+zo6rS7gbZRNGxweWQcGuhGQtAsm+tG0k+GeX5/Wubfs89ziPrF9TXR3/AIN1/VH1FbZckY8EqOTXOM+5Igz4jOx/OnK4+zhvxo2D8f8AkVDtfftP861IXld/1B/uNK+AozvHYZOJce4baRtgyz6iR+EBSSfzrovDLC24XaJbWkZWJR16+ZrC2n/vXh39OX/aK6I3X/tFYsrZeI5WAP8Aeihsioye6KMnu1KtDMJt1oUu7DHIU+hS+6aC4OGEljjwoiERoxJwcdaYleu/+ik9D9KPCB2Q7J3muJJ3AAzoUeQ61aR7DfY1B4b/AALb0/vU01PEthmOO2Tmva8AbZoY5GnLyqr5AjzEAZIqNKcvgbijz+5UaPm3pU5DIkRNhAT6UJ2xJ9Kcv8JfWmS86L4OQkucDG+9B73bFK3uj1qOedRlyMgxbKnxrAcScxz3EQztcyHGfHB/vW8HI1z/AI1/6ld/1z/tFbPD7JZuj//Z"/>
          <p:cNvSpPr>
            <a:spLocks noChangeAspect="1" noChangeArrowheads="1"/>
          </p:cNvSpPr>
          <p:nvPr/>
        </p:nvSpPr>
        <p:spPr bwMode="auto">
          <a:xfrm>
            <a:off x="63500" y="-538163"/>
            <a:ext cx="1533525" cy="11049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 descr="cama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75656" y="4725144"/>
            <a:ext cx="2304256" cy="1661490"/>
          </a:xfrm>
          <a:prstGeom prst="rect">
            <a:avLst/>
          </a:prstGeom>
        </p:spPr>
      </p:pic>
      <p:pic>
        <p:nvPicPr>
          <p:cNvPr id="18438" name="Picture 6" descr="http://t2.gstatic.com/images?q=tbn:ANd9GcRiMnmQJH1hwq1q1S1Xb3qOQul6GCGNiuPvhMCCiCHJCA95g8L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8024" y="4653136"/>
            <a:ext cx="2600325" cy="1752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Câncer e Trombose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935480"/>
            <a:ext cx="8435280" cy="4389120"/>
          </a:xfrm>
        </p:spPr>
        <p:txBody>
          <a:bodyPr/>
          <a:lstStyle/>
          <a:p>
            <a:r>
              <a:rPr lang="pt-BR" dirty="0" err="1" smtClean="0"/>
              <a:t>Tromboprofilaxia</a:t>
            </a:r>
            <a:r>
              <a:rPr lang="pt-BR" dirty="0" smtClean="0"/>
              <a:t> reduz incidência de TVP em 2-3X, mas a &gt; dos eventos era assintomático/ veias distais</a:t>
            </a:r>
          </a:p>
          <a:p>
            <a:r>
              <a:rPr lang="pt-BR" dirty="0" smtClean="0"/>
              <a:t>A TVP é aumentada em 30% em pacientes com cateter venoso central instalado; esse risco é &lt; com a </a:t>
            </a:r>
            <a:r>
              <a:rPr lang="pt-BR" dirty="0" err="1" smtClean="0"/>
              <a:t>varfarina</a:t>
            </a:r>
            <a:r>
              <a:rPr lang="pt-BR" dirty="0" smtClean="0"/>
              <a:t> de baixa intensidade ou </a:t>
            </a:r>
            <a:r>
              <a:rPr lang="pt-BR" dirty="0" err="1" smtClean="0"/>
              <a:t>heparina</a:t>
            </a:r>
            <a:r>
              <a:rPr lang="pt-BR" dirty="0" smtClean="0"/>
              <a:t> de baixo peso </a:t>
            </a:r>
          </a:p>
          <a:p>
            <a:r>
              <a:rPr lang="pt-BR" dirty="0" smtClean="0"/>
              <a:t>Tratamento: </a:t>
            </a:r>
            <a:r>
              <a:rPr lang="pt-BR" dirty="0" err="1" smtClean="0"/>
              <a:t>heparina</a:t>
            </a:r>
            <a:r>
              <a:rPr lang="pt-BR" dirty="0" smtClean="0"/>
              <a:t> de baixo peso em dose terapêutica por pelo menos 6 meses</a:t>
            </a:r>
          </a:p>
          <a:p>
            <a:r>
              <a:rPr lang="pt-BR" dirty="0" err="1" smtClean="0"/>
              <a:t>Tromboprofilaxia</a:t>
            </a:r>
            <a:r>
              <a:rPr lang="pt-BR" dirty="0" smtClean="0"/>
              <a:t> secundária com antagonistas de vitamina K está associado com alto risco de sangramento e reincidência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Síndrome pós trombótica da perna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Aumenta em 1/3 dos pacientes com TVP no terço proximal que receberam tratamento comum com anticoagulantes</a:t>
            </a:r>
          </a:p>
          <a:p>
            <a:r>
              <a:rPr lang="pt-BR" dirty="0" smtClean="0"/>
              <a:t>Sintomas típicos: dor, inchaço, alterações pele</a:t>
            </a:r>
          </a:p>
          <a:p>
            <a:r>
              <a:rPr lang="pt-BR" dirty="0" smtClean="0"/>
              <a:t>Alto risco de reincidência na perna </a:t>
            </a:r>
            <a:r>
              <a:rPr lang="pt-BR" dirty="0" err="1" smtClean="0"/>
              <a:t>ipsilateral</a:t>
            </a:r>
            <a:endParaRPr lang="pt-BR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14338" name="Picture 2" descr="http://t0.gstatic.com/images?q=tbn:ANd9GcTaw4BiiHmzF4bC1PnuzvvK7kGbV1vNgnkflTIXwdF_emvkBim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4169588"/>
            <a:ext cx="2232248" cy="21515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Síndrome pós trombótica da perna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Risco &lt; nos tratados com drogas trombolíticas</a:t>
            </a:r>
          </a:p>
          <a:p>
            <a:r>
              <a:rPr lang="pt-BR" dirty="0" smtClean="0"/>
              <a:t>Incidência de </a:t>
            </a:r>
            <a:r>
              <a:rPr lang="pt-BR" dirty="0" err="1" smtClean="0"/>
              <a:t>S</a:t>
            </a:r>
            <a:r>
              <a:rPr lang="pt-BR" dirty="0" err="1" smtClean="0"/>
              <a:t>d</a:t>
            </a:r>
            <a:r>
              <a:rPr lang="pt-BR" dirty="0" smtClean="0"/>
              <a:t>. </a:t>
            </a:r>
            <a:r>
              <a:rPr lang="pt-BR" dirty="0" smtClean="0"/>
              <a:t>Grave </a:t>
            </a:r>
            <a:r>
              <a:rPr lang="pt-BR" dirty="0" smtClean="0"/>
              <a:t>é 8% após 5 anos</a:t>
            </a:r>
          </a:p>
          <a:p>
            <a:r>
              <a:rPr lang="pt-BR" dirty="0" smtClean="0"/>
              <a:t>Pode ser reduzida com meia elástica abaixo do joelho de média compressão (30-40mmHg) por 2 anos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108546" name="Picture 2" descr="http://t2.gstatic.com/images?q=tbn:ANd9GcSQ5V7FzrqM7K5Geo379PKZufZDiZPVfz3wfxVKzQ8m6pb-bD9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861048"/>
            <a:ext cx="2397622" cy="239762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 smtClean="0"/>
              <a:t>Trombose venosa profunda dos braços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Decorre de complicação após cateter  venoso central ou compressão torácica entre a </a:t>
            </a:r>
            <a:r>
              <a:rPr lang="pt-BR" dirty="0" err="1" smtClean="0"/>
              <a:t>1ª</a:t>
            </a:r>
            <a:r>
              <a:rPr lang="pt-BR" dirty="0" smtClean="0"/>
              <a:t>costela e a clavícula; após esforço não usual ou sem razão definida</a:t>
            </a:r>
          </a:p>
          <a:p>
            <a:r>
              <a:rPr lang="pt-BR" dirty="0" smtClean="0"/>
              <a:t>Pacientes com </a:t>
            </a:r>
            <a:r>
              <a:rPr lang="pt-BR" dirty="0" err="1" smtClean="0"/>
              <a:t>trombofilia</a:t>
            </a:r>
            <a:r>
              <a:rPr lang="pt-BR" dirty="0" smtClean="0"/>
              <a:t> tem risco &gt; que usual</a:t>
            </a:r>
          </a:p>
          <a:p>
            <a:r>
              <a:rPr lang="pt-BR" dirty="0" smtClean="0"/>
              <a:t>É complicada nos pacientes com </a:t>
            </a:r>
            <a:r>
              <a:rPr lang="pt-BR" dirty="0" err="1" smtClean="0"/>
              <a:t>embolismo</a:t>
            </a:r>
            <a:r>
              <a:rPr lang="pt-BR" dirty="0" smtClean="0"/>
              <a:t> pulmonar sintomático (8%), assintomático (35%)- ¼ em 2 anos</a:t>
            </a:r>
          </a:p>
          <a:p>
            <a:r>
              <a:rPr lang="pt-BR" dirty="0" smtClean="0"/>
              <a:t>Sintomas: dor, edema e cianose na área</a:t>
            </a: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2699792" y="6492875"/>
            <a:ext cx="3352800" cy="365125"/>
          </a:xfrm>
        </p:spPr>
        <p:txBody>
          <a:bodyPr/>
          <a:lstStyle/>
          <a:p>
            <a:r>
              <a:rPr lang="pt-BR" dirty="0" smtClean="0"/>
              <a:t>www.thelancet.com  </a:t>
            </a:r>
            <a:r>
              <a:rPr lang="pt-BR" dirty="0" err="1" smtClean="0"/>
              <a:t>Vol</a:t>
            </a:r>
            <a:r>
              <a:rPr lang="pt-BR" dirty="0" smtClean="0"/>
              <a:t> 365  </a:t>
            </a:r>
            <a:r>
              <a:rPr lang="pt-BR" dirty="0" err="1" smtClean="0"/>
              <a:t>March</a:t>
            </a:r>
            <a:r>
              <a:rPr lang="pt-BR" dirty="0" smtClean="0"/>
              <a:t> 26,2005</a:t>
            </a:r>
            <a:endParaRPr lang="pt-BR" dirty="0"/>
          </a:p>
        </p:txBody>
      </p:sp>
      <p:sp>
        <p:nvSpPr>
          <p:cNvPr id="12290" name="AutoShape 2" descr="data:image/jpg;base64,/9j/4AAQSkZJRgABAQAAAQABAAD/2wCEAAkGBhQSEBUUEhQUFRUVFxUVFRUUFRcWFhQQFhQXFRUXEhQYHCYeFxojGRQUHy8gIycpLSwsGB4xNTAqNSYrLSkBCQoKDgwOFA8PFykiHhwsLCwpKSkpLCksLCkpKSkpKSwsLSwpNSwpKSkpKSwpKSksLCwpKSkpLCwpKikpLCwsMv/AABEIAMcA/gMBIgACEQEDEQH/xAAcAAEAAgMBAQEAAAAAAAAAAAAABAUBBgcDCAL/xABLEAACAQIDAwkDBwkGBAcAAAABAgADEQQSIQUxQQYHEyJRYXGBkTJCoRRSYnKCkrEjM1NzorKzwfAkVKPC0eEWQ6TTCBUXNGSEk//EABoBAQACAwEAAAAAAAAAAAAAAAADBAECBQb/xAAoEQEAAgIBAwIFBQAAAAAAAAAAAQIDETEEEiEiUTJBYXGREyNSU3L/2gAMAwEAAhEDEQA/AO2RETZsREQEREBERAREQEREBIm09odCqsRcNUp0zc2sKjBAe/UiS5T8qxfDgAXJrYYAf/Ypm/oDAuImZiB54rErTRnc2VRcnuHhMVcWqlATq5yr3kKW4dyn0lZyxqWwGIP0D8SBNa2LtQ1cXh1JJs1Q/wCC8krTurM+zS1tTEe7fYmZiRtyIiAiIgIiICIiAiIgIiICIiAiIgIiICIiAiIgIiZgYlRtA9LiaNIbqZ+UVLHda60lPixJ8Ek7GY3Joozu3soOPex91e0+lzPzs/A9GCWOZ3Oao3a1rWUcFAAAHYO0kwJkxEzA17nAqZdmYk9iD99Zzbm72n0m06K34VT6Uj/rN/50ntsfFnspj99ZxjmaxhbbNEfRrfwjLuGYjDkQ3ru1ZfSUxESkmIiRtp1ylGow3qjFfrW0+MDwbGvUcpRy2UlXqtqocb1Rb9dhx4Ddv0GKuDxHu4hQe+ipH7wPxkjZmEFKilMe6oHn7xPeTc+ZkmYFfQ+VBwH6Bk4sudWA49U5gT5ywiJkIiICIiAiIgIiICIiAiIgIiICJh6gUXYgAbyTYeplVU2+GuuHQ123Zh1aSn6dUi3kuYwLV3ABJNgNSToAO88JAGOar+ZHU41WBsf1S+/47vGfmlskuQ2IbpW35LWoofop71u1rnw3CyywPHC4RUvbUnVmOrMfpHjPVnAFzoBqSdLDv7JmabtnF1MZXGHomyWLMbGwT57Djf3R56aWzEMT4T8by6oo2Smr1nOgCDS/C5OtvAGVp5wq4IzbOrgcTmvp2+xb1ImzbI2HSw6Zaa2PFzq7HtZvLwlhHg8uY8v+W9DE7IxNNM61WRbU3Wze2DoVJU7juM5nzLi22qH1a38Jp2fnSwVIbPrYg01NSkAwO4nrBSGtv0JnLebmjTG3qBpMGDJVbqkEa0mIvY77fy4yzjn9u0aaW5h9CRObcrOddqNQUsPQqHrLmqVFy3TMMwpIdSxW9i1gDaeo54R/ccV+z8ZrHTZZiLRHJOWkTqZdEkPaozU8hF+kIS3cT1t3cCfKUPJfl6MbWal8mrUSKZqZqlrEBkWwtx64PkZb4PGCtiauXVcOei7unZQ7+aqUH2jIbVmk6s3iYmNwtJiImrJERAREQEREBERAREQEzEr/AJQ1Y2pHLT1BqcWI0IpAi32vTtgScRjESwY6nco1ZvqqNTPL5XUb2KR8ajBBu0NhdvhPXDYNUvlGp9pjqzHtZjqxntAihaxOrUlFtQFZiD3MSPwn4+Q1COtXfffqKiadhurHzFjJsQIKbEog3KZ27arNVNuwGoWtMbRx7UsgRVObMLnMFXKAfdU75PiYYUx2zU7KP3q3/anlR2jUXO7VKbBnAWkM2YdQdWmSoYkm5sRx4S9SoGFwQR2ggi4NjqJTbXAoZ6tPo1d7Zi9yzEAABbtusBpMx5Hhyg24UpIqrleqCctQ5StMWDXy316wGnbPzyIwx6F6rgdJVqPmt7ICMUVUO8qAv8uE5py42rWxK3qhD0Ryoy0wCGazt1rk6KinS3tDunlguejEYWmlL5NQZEAUWdwSBxJ1uTqSe03k8YbzGohp31h3ORMZtejSdUq1aaO/sK7qrN9UE6zmOzv/ABCYdjavhqtPvRlqAeWhnM+c3lMm0NoNWo5ujCU0TMMrWUXJIJ+cTFenvM6mGZvDufO/iMux8R9Lo19aizknNFRK7ZoA/Mqn/DYH8J0fnWpZeT+W5Nhhhc6k9ZRqe2axyU2SaG38KCN9GsbfYeS4raxWj320tG7Vl13a2waOJUCql7FWDDRgysGFmGu8CTBhU+av3RPSJT3KXSDtbELQw9WqFF0pu2g1uBcD1AlVgh8iJ6T8zVCO1S35vECmqVDVt7rBFObgb33y62lgRWo1KTEgVFZCRvAYWuO+e9NLKBe9gBfibC1zAUqgZQykMpFwQQQQeII0In6lediICWok0WJuej0Vm7Wp+yT32BPbPQV6ie2ucfOpjXxNO9/S8MpkTzoYlXF1II7u3sI4HuM9ICIiAiIgIiICImHcAEncNT4QIeL/ACj9EPZsDUI4g+ygPfa57vGTEQAWAsBoANwHdI2zF6mc76hzn7Vso8lCjykqAiIgJzblfzr1MHjHoJQpuEsMzOwJJUE6Aab50mQMRsGhUcu9JGY7yRqZLitStt3ruPw0vFpj0zpyo8+lf+60vvvH/rpX/utH77zqf/DWG/QU/ux/w5hv0NP7olv9bpf6p/KHsy/ycHwXOJiaGJetQC00qMXbD6tRJY3JAOqkknUTqvJDnDpbQBV8PUR0BLHJ0tLQXOWoBv8AokAnheQ8FzWU6mKqYnFgFS56LDpoiUwbJ0hHtEgA2Gk3V6C0qJSmqotsqqoygEnKPZ3b5jqc2C9YjHTU+7OKmSu+6VMmz8FiKifkgLhqqq1PItUHIpcKQCbWQai+6eeP5tMBVBzUAt+KFgfxPpLjD4ZTXZrA9GqUluvWU2zvZuIKtS80MsJRi0xxKfUTy5Ft3mDQ3bC1yD8yqND9sbvMTlm3uS9fBVOjxFMo3DirdpUjQifWEqeU3JqljsO1GsoIIOVuKP7rKeFjbxlzF1l6THd5hFfFE8PnJuWGKrYVcFUql6OenYMLuuVhlUPvt43nTcA2blQg4U8Mw/YIPxM5A2Baliuif2qdYU2+stQKbTsHJpL8pqpPDDVLf/oFljqe2PhjmJlHj3PMuqxETlLRERAQYiBDx2zM/Xpt0dXhUAvfuqLude4+VpEXa1anpiKJt+lw96ieLU/ziejDvlvECPgtoU6q5qbq47VN7eI3g+MkSJidlU6hzFbP89SVf76kH1nmDVpb71k+cABUUfSUaOO9QD3HfMCfE/NKsGAKm4O4jjP3MjEREBIe1NVWn+kYKf1ftVPVVI85NkMLmxBPCnTCjxc3b4In9GBLiZMxAREQEREBERAWkXEdapTXsu53cNF43HWa+73TJcgpVsKlU7hfL9WmD+LZvhAzsnWmX+e7uNb9UsQtu4qAZMkfZ9EJRpqARZVFjvGm4yRAQYgwPmblol9vV1HHFL6kpOjbAxAHKbE66U8M9/DOrn4NNA28L8qSO3G0h+0kreWO2a1HatarSqMjkIMy7yr0EDA37QZ0Z9cVr9EERrcuw4fnORTeq2ljZRYl3c57ILXKqpVRLzYPKCtiyxUU6SWGTPd27yVUgX+1pbdPmbZ+LYOTqTqT22Gp8tJ9K8nOQi0EAr1GqNaxVSyU/AhSC/2jbukefHTHWPeWKTaZbUikAXNzbU2tc+HCZn4oUFRQqAKo0AG4CfuUlgiIgIiICIiBBxA6JukX2WNqg4C5ADgcCCde7XeJOvPzXpB1KncwKnwIsfxnjs+oWpKW9q1m4dYaNpw1BMCRERASHsxswqN86o9iOKrZB+7byk0Ss5N1M2Fpt87O/wB6ozfzgWUREBERAREQEREDxxtUqhI3myr9ZiFX4kTwx2G/s5pgEghUsN+UsoY+hJkPlRjTSpowaxVi/cVVGBU+JZRwldyb2/Uxb9HUVB0WWozqT1rj8nlTUDfcm/C1tdGmG1zERDJETIgfMtaqX5SZz/f1HkKwH8pVcu6V8dUPdS/gpLVRbbwP/wA+/wD1Ei8t8PbaNVT86kvl0dMTr0pq1f8AKpa/P3eOyNmhaJJ0NRTfTUKRYD43n0HyA5TnGYUZ7dNStTqgcWA6rjuYa+N5xIf1+E23my2n0W0FT3a6vTI+mqmoh/ZceYlnrenicW45qgwZZ7/PzdmiInn3SIiICIiAiIgJEwJs1VOx81gLWDqG38TcsfOTJFQEV21FmRLDjmVmzH0ZB5QJMTMxAyJT8k1thEW98jVU80rOuvpLeU/JsZflCAFQmJq27xUy1bjzcwLiIiAiIgIiICQNpbTNIjqBhY72tmYXOVTYi9gTrbuk+ahy12ui3ps+WyPoNW6Q0zqB9FCW8++ZiNywpsft9Mbi6KA5aTFesxW2W2YC/AkjQHiqnx9ubmugxOIAKj8nQAFxuC2sNeFppJwzEaZQzqOjUEHq0wrgG4sbZFHnPDD02LqxLC3Rq2YE5arCmHKhtLi9TQaayTtY27+DfdrEh7I2WuHpCkhYqCxu5zG7HMdfEyZImxMiYiB8u7QrZdrVD2Ysn/Hljzn0wNqsR7zIfRin+SU23mttSsOzFt/GltzoMV2rY8MlvA1Wb/NO3W3rx/ZS7fFvuyDLHYFYpjMO2ulaifLpFuPS8rKZ1/rvkrZrWr0f1tH+Is6eaN47b9lOnxQ+i4gxPIOyRETIREQERIZqMcQFDWRad2Ft7u1k1I7FfdAmSBVP9sp/qa38ShLCQVN8Sbj2KS2P6yo2Yf4S+sCbEzMQMyn2YhGMxdzoxoOB2XpZT+5LeV2E/wDd1/qUPwqH+cCxiIgIiICIiBmc35ZYA1MU2QZnYFVsGe6gUy65F1uCoFwDe7A7jN92hjhTU3ZQx0W5A6xNgT3C9/Iyn5NYbO71zcg9Snffk35vE3JPexHCbVnXlrLWsPyXqJRasyBGFkpqxF0p2a7ML6FnKC172FzvM15dnltLM1R+hDA5vz5UXFj7wqZba6DNfcZ2dlB0OoOhB1uDvBmh8lyDtWr1RYUqhXT2CtZE6vZcE3m0W5Y7W/TERI25ETIgfKnOK2Xa+LIAsK7G3A6g/jMcs9sjFVsPiFpikHQWpqbhRTrOg1+xfzkflrVz7RxZPGvV+D2/lI2Mpk4bDvwU1KX2hU6b8KwnYinppKtvlst/68v95h8TkGcAEoQ9t18hDWv5T8gju9fKfrQ/1v4Ts2jurMe7nxOp273yQ5W08fQ6RRkcG1SnmDFCdRYjepB0MvbzgvJnBvTp0q1Fmp1UBCuNxUMeq43OlraGdk5NbeGKoh7BainLVS98tQb7fRO8HsM8vnwTin6OpjyRbwtoiJWSkREBIWyusHqfpHLL+rACId/FVzfan62tWK0Wy+0bIv13IRfi1/KSaVIKoUbgAB4AWED9yu2UczVn+dUyjwpqE/eDSTj8V0dKpU+Yjvp9FS2npI3J5bYSj300Y97OoZj5kkwLCIiAlZswXxGKa9+tSTwy0gT+/LOeOGwa085Ue2xdrm93IA/ACB7REQEREBERA5Py+25ibvRQIzVnPR5Q2cU0bTQjdl95b3zGdL2Js80MNSpE5jTpqhY+8wGpPneQcHyUp08UcTnqu3R9EiVGUpSS9/yfVvx4ky8mZkYnLhtg4XbKO6kU8SWpKBqwDMLFhuHXZT5GdRM5Dyq5OZcZh+krPUd8WqD8pdyrXcFUUDIBZde6Zr8x16IiahK/be2Vw1I1GBbUKiL7T1D7Kr6HXgASZYzUNuKa2KPzaIyKNfzj5Wc+mRfXtm9K906a2tqNuMbR5v8AF1q9SqTRHSO72ztpmYtYdTvkmlzd1DSFOrWAVWdrIt7M4RT1jbhTUeU6bWw3h6SqxLW0tOtW3jSnNploWN2ZVpL1lzBbLn6uU99gcy+FrDd3yNgVNQqg3u4RbG2rNlHnr8JtG2mvSPbpv+sCb+QM1Gl1QjIMrDKVawzAixU+O6/nLNc9oiYafpxPl17E7LWjTCr7IAVdeAFh/r5yJyY2umHx6q7ZVro1O59k1lZWpAnhp0oHpNJfnHxBOWrTRh85CQfumVmO5TGroUKkmytcWDG4UjipuRrKVom1ZrKWI7ZiX0tE8cHfo0De0FXN9YAX+M9pylwiJmBV7TbNXw9O2mZ6reFJOr+3USWcqsTTP/mFFuHQYgW7+koH8JawPxXoh0ZTuYFT4EWP4yDybb+yUQd6otNvrUx0bfFTLGQNnjJUrJwzCqO5agN/21eBPiIgIiICIiAiIgIiICIiBmeZoKWzFVzDc1hcDx3z9xAzMREAZq2COZM/6RmqXF9Q7EqfuhZtDjQ+Bmk7Oxg6CnwsiqR2Mq2ZT3ggg+EnwRuZQ5eHriF08Lek1HbeLNG5JBQ3te9w3BRbff8A1my164tv/oD/AHmj8ucf1aaL7RbNpvAAsDbxPwnQrG1Zr+L2tUrtkIVF1DjezAe6TwG/xsZ5VqckbQwApU0Ye0rqCe3Oyq1/X4SRXw/9Xk3adygrU552ve+7dwls+Gv/ALyMcP8AiOPdNoxtJu7ZzV8pDisFkc3q4cikx4slr02Piunipm5TivNDizT2iad+rVosLaatTKsvwLes7VOP1FOzJML2O3dXZERIEitx4ticMw4mtT8mp5/xpLLKQdpvZqJ49MoH21ZT8DJ0BIOKbLXpN88PSOvEjpF04nqNbz7ZOnnWwysVLC5Rsy9zZSt/RmHnA9ImZiAiIgIiICIiAiIgIiICIiAiIgZnNttP0eLxCjQZwwHC7IpYgd7XPjedImhc4GzStVK49lwKbdzrfL6qT92TYZ1ZHkjcNT2ltyop6oViSABcg6g79N2hN+4zX6d6mLJLZigu5sLZzoABwC2AHge2e+1a2Rw54Kcp3n2GBsONmYDzkPDE4fKWuekQZ7akVASxJB4da26dKnhVtwstpUs6MoNiQQDpoR7PxErsLVq5R0oXUA3FxqbXBU8d+oMsmqgi4NwdQd8h1W75NHKN5VW0kSpWGunb+E9Kz2lfXrd3wk0W010sNibbOFxVHED/AJTXYAamkVKuB5E+k+j8PXV0V0OZWAZWG4qwuCPEGfKtSvv8+HdO6cze0DU2bkJJ6Gq9NdN1PR1A7hmI7tBOb10ROrwtdPOvDeoiJzVpXbZ/5P6+l/mljK/aurUF4mspH2FZj8BLCAiIgIiICIiAiIgIiICIiAiIgIiICIiAkTa2zExFFqT7mG8b1b3WU8CDYxEcMOQ8ouRdemys4GWnfNUBVha6Nmykg2JQC28Z+NjKvF08uKQncyMgHY189wR2jTyExE6fT3m8eVPLGuFa9R6Tmmi5hY1AM1iMzWsCdPXsnp0lxexHcbHUEjeIiXa8oJQsSP60lViRv0/CIizeqGT/AD4Dsv8Ayn0HzO7PNLZVMm16r1KunYWyi/kvxiJz+q+GFrFy3eIic9OgY2gzYigfcTpWO6+coEUeFnc+Qk+IgIiICIiB/9k="/>
          <p:cNvSpPr>
            <a:spLocks noChangeAspect="1" noChangeArrowheads="1"/>
          </p:cNvSpPr>
          <p:nvPr/>
        </p:nvSpPr>
        <p:spPr bwMode="auto">
          <a:xfrm>
            <a:off x="63500" y="-919163"/>
            <a:ext cx="2419350" cy="1895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sp>
        <p:nvSpPr>
          <p:cNvPr id="12292" name="AutoShape 4" descr="data:image/jpg;base64,/9j/4AAQSkZJRgABAQAAAQABAAD/2wCEAAkGBhQSEBUUEhQUFRUVFxUVFRUUFRcWFhQQFhQXFRUXEhQYHCYeFxojGRQUHy8gIycpLSwsGB4xNTAqNSYrLSkBCQoKDgwOFA8PFykiHhwsLCwpKSkpLCksLCkpKSkpKSwsLSwpNSwpKSkpKSwpKSksLCwpKSkpLCwpKikpLCwsMv/AABEIAMcA/gMBIgACEQEDEQH/xAAcAAEAAgMBAQEAAAAAAAAAAAAABAUBBgcDCAL/xABLEAACAQIDAwkDBwkGBAcAAAABAgADEQQSIQUxQQYHEyJRYXGBkTJCoRRSYnKCkrEjM1NzorKzwfAkVKPC0eEWQ6TTCBUXNGSEk//EABoBAQACAwEAAAAAAAAAAAAAAAADBAECBQb/xAAoEQEAAgIBAwIFBQAAAAAAAAAAAQIDETEEEiEiUTJBYXGREyNSU3L/2gAMAwEAAhEDEQA/AO2RETZsREQEREBERAREQEREBIm09odCqsRcNUp0zc2sKjBAe/UiS5T8qxfDgAXJrYYAf/Ypm/oDAuImZiB54rErTRnc2VRcnuHhMVcWqlATq5yr3kKW4dyn0lZyxqWwGIP0D8SBNa2LtQ1cXh1JJs1Q/wCC8krTurM+zS1tTEe7fYmZiRtyIiAiIgIiICIiAiIgIiICIiAiIgIiICIiAiIgIiZgYlRtA9LiaNIbqZ+UVLHda60lPixJ8Ek7GY3Joozu3soOPex91e0+lzPzs/A9GCWOZ3Oao3a1rWUcFAAAHYO0kwJkxEzA17nAqZdmYk9iD99Zzbm72n0m06K34VT6Uj/rN/50ntsfFnspj99ZxjmaxhbbNEfRrfwjLuGYjDkQ3ru1ZfSUxESkmIiRtp1ylGow3qjFfrW0+MDwbGvUcpRy2UlXqtqocb1Rb9dhx4Ddv0GKuDxHu4hQe+ipH7wPxkjZmEFKilMe6oHn7xPeTc+ZkmYFfQ+VBwH6Bk4sudWA49U5gT5ywiJkIiICIiAiIgIiICIiAiIgIiICJh6gUXYgAbyTYeplVU2+GuuHQ123Zh1aSn6dUi3kuYwLV3ABJNgNSToAO88JAGOar+ZHU41WBsf1S+/47vGfmlskuQ2IbpW35LWoofop71u1rnw3CyywPHC4RUvbUnVmOrMfpHjPVnAFzoBqSdLDv7JmabtnF1MZXGHomyWLMbGwT57Djf3R56aWzEMT4T8by6oo2Smr1nOgCDS/C5OtvAGVp5wq4IzbOrgcTmvp2+xb1ImzbI2HSw6Zaa2PFzq7HtZvLwlhHg8uY8v+W9DE7IxNNM61WRbU3Wze2DoVJU7juM5nzLi22qH1a38Jp2fnSwVIbPrYg01NSkAwO4nrBSGtv0JnLebmjTG3qBpMGDJVbqkEa0mIvY77fy4yzjn9u0aaW5h9CRObcrOddqNQUsPQqHrLmqVFy3TMMwpIdSxW9i1gDaeo54R/ccV+z8ZrHTZZiLRHJOWkTqZdEkPaozU8hF+kIS3cT1t3cCfKUPJfl6MbWal8mrUSKZqZqlrEBkWwtx64PkZb4PGCtiauXVcOei7unZQ7+aqUH2jIbVmk6s3iYmNwtJiImrJERAREQEREBERAREQEzEr/AJQ1Y2pHLT1BqcWI0IpAi32vTtgScRjESwY6nco1ZvqqNTPL5XUb2KR8ajBBu0NhdvhPXDYNUvlGp9pjqzHtZjqxntAihaxOrUlFtQFZiD3MSPwn4+Q1COtXfffqKiadhurHzFjJsQIKbEog3KZ27arNVNuwGoWtMbRx7UsgRVObMLnMFXKAfdU75PiYYUx2zU7KP3q3/anlR2jUXO7VKbBnAWkM2YdQdWmSoYkm5sRx4S9SoGFwQR2ggi4NjqJTbXAoZ6tPo1d7Zi9yzEAABbtusBpMx5Hhyg24UpIqrleqCctQ5StMWDXy316wGnbPzyIwx6F6rgdJVqPmt7ICMUVUO8qAv8uE5py42rWxK3qhD0Ryoy0wCGazt1rk6KinS3tDunlguejEYWmlL5NQZEAUWdwSBxJ1uTqSe03k8YbzGohp31h3ORMZtejSdUq1aaO/sK7qrN9UE6zmOzv/ABCYdjavhqtPvRlqAeWhnM+c3lMm0NoNWo5ujCU0TMMrWUXJIJ+cTFenvM6mGZvDufO/iMux8R9Lo19aizknNFRK7ZoA/Mqn/DYH8J0fnWpZeT+W5Nhhhc6k9ZRqe2axyU2SaG38KCN9GsbfYeS4raxWj320tG7Vl13a2waOJUCql7FWDDRgysGFmGu8CTBhU+av3RPSJT3KXSDtbELQw9WqFF0pu2g1uBcD1AlVgh8iJ6T8zVCO1S35vECmqVDVt7rBFObgb33y62lgRWo1KTEgVFZCRvAYWuO+e9NLKBe9gBfibC1zAUqgZQykMpFwQQQQeII0In6lediICWok0WJuej0Vm7Wp+yT32BPbPQV6ie2ucfOpjXxNO9/S8MpkTzoYlXF1II7u3sI4HuM9ICIiAiIgIiICImHcAEncNT4QIeL/ACj9EPZsDUI4g+ygPfa57vGTEQAWAsBoANwHdI2zF6mc76hzn7Vso8lCjykqAiIgJzblfzr1MHjHoJQpuEsMzOwJJUE6Aab50mQMRsGhUcu9JGY7yRqZLitStt3ruPw0vFpj0zpyo8+lf+60vvvH/rpX/utH77zqf/DWG/QU/ux/w5hv0NP7olv9bpf6p/KHsy/ycHwXOJiaGJetQC00qMXbD6tRJY3JAOqkknUTqvJDnDpbQBV8PUR0BLHJ0tLQXOWoBv8AokAnheQ8FzWU6mKqYnFgFS56LDpoiUwbJ0hHtEgA2Gk3V6C0qJSmqotsqqoygEnKPZ3b5jqc2C9YjHTU+7OKmSu+6VMmz8FiKifkgLhqqq1PItUHIpcKQCbWQai+6eeP5tMBVBzUAt+KFgfxPpLjD4ZTXZrA9GqUluvWU2zvZuIKtS80MsJRi0xxKfUTy5Ft3mDQ3bC1yD8yqND9sbvMTlm3uS9fBVOjxFMo3DirdpUjQifWEqeU3JqljsO1GsoIIOVuKP7rKeFjbxlzF1l6THd5hFfFE8PnJuWGKrYVcFUql6OenYMLuuVhlUPvt43nTcA2blQg4U8Mw/YIPxM5A2Baliuif2qdYU2+stQKbTsHJpL8pqpPDDVLf/oFljqe2PhjmJlHj3PMuqxETlLRERAQYiBDx2zM/Xpt0dXhUAvfuqLude4+VpEXa1anpiKJt+lw96ieLU/ziejDvlvECPgtoU6q5qbq47VN7eI3g+MkSJidlU6hzFbP89SVf76kH1nmDVpb71k+cABUUfSUaOO9QD3HfMCfE/NKsGAKm4O4jjP3MjEREBIe1NVWn+kYKf1ftVPVVI85NkMLmxBPCnTCjxc3b4In9GBLiZMxAREQEREBERAWkXEdapTXsu53cNF43HWa+73TJcgpVsKlU7hfL9WmD+LZvhAzsnWmX+e7uNb9UsQtu4qAZMkfZ9EJRpqARZVFjvGm4yRAQYgwPmblol9vV1HHFL6kpOjbAxAHKbE66U8M9/DOrn4NNA28L8qSO3G0h+0kreWO2a1HatarSqMjkIMy7yr0EDA37QZ0Z9cVr9EERrcuw4fnORTeq2ljZRYl3c57ILXKqpVRLzYPKCtiyxUU6SWGTPd27yVUgX+1pbdPmbZ+LYOTqTqT22Gp8tJ9K8nOQi0EAr1GqNaxVSyU/AhSC/2jbukefHTHWPeWKTaZbUikAXNzbU2tc+HCZn4oUFRQqAKo0AG4CfuUlgiIgIiICIiBBxA6JukX2WNqg4C5ADgcCCde7XeJOvPzXpB1KncwKnwIsfxnjs+oWpKW9q1m4dYaNpw1BMCRERASHsxswqN86o9iOKrZB+7byk0Ss5N1M2Fpt87O/wB6ozfzgWUREBERAREQEREDxxtUqhI3myr9ZiFX4kTwx2G/s5pgEghUsN+UsoY+hJkPlRjTSpowaxVi/cVVGBU+JZRwldyb2/Uxb9HUVB0WWozqT1rj8nlTUDfcm/C1tdGmG1zERDJETIgfMtaqX5SZz/f1HkKwH8pVcu6V8dUPdS/gpLVRbbwP/wA+/wD1Ei8t8PbaNVT86kvl0dMTr0pq1f8AKpa/P3eOyNmhaJJ0NRTfTUKRYD43n0HyA5TnGYUZ7dNStTqgcWA6rjuYa+N5xIf1+E23my2n0W0FT3a6vTI+mqmoh/ZceYlnrenicW45qgwZZ7/PzdmiInn3SIiICIiAiIgJEwJs1VOx81gLWDqG38TcsfOTJFQEV21FmRLDjmVmzH0ZB5QJMTMxAyJT8k1thEW98jVU80rOuvpLeU/JsZflCAFQmJq27xUy1bjzcwLiIiAiIgIiICQNpbTNIjqBhY72tmYXOVTYi9gTrbuk+ahy12ui3ps+WyPoNW6Q0zqB9FCW8++ZiNywpsft9Mbi6KA5aTFesxW2W2YC/AkjQHiqnx9ubmugxOIAKj8nQAFxuC2sNeFppJwzEaZQzqOjUEHq0wrgG4sbZFHnPDD02LqxLC3Rq2YE5arCmHKhtLi9TQaayTtY27+DfdrEh7I2WuHpCkhYqCxu5zG7HMdfEyZImxMiYiB8u7QrZdrVD2Ysn/Hljzn0wNqsR7zIfRin+SU23mttSsOzFt/GltzoMV2rY8MlvA1Wb/NO3W3rx/ZS7fFvuyDLHYFYpjMO2ulaifLpFuPS8rKZ1/rvkrZrWr0f1tH+Is6eaN47b9lOnxQ+i4gxPIOyRETIREQERIZqMcQFDWRad2Ft7u1k1I7FfdAmSBVP9sp/qa38ShLCQVN8Sbj2KS2P6yo2Yf4S+sCbEzMQMyn2YhGMxdzoxoOB2XpZT+5LeV2E/wDd1/qUPwqH+cCxiIgIiICIiBmc35ZYA1MU2QZnYFVsGe6gUy65F1uCoFwDe7A7jN92hjhTU3ZQx0W5A6xNgT3C9/Iyn5NYbO71zcg9Snffk35vE3JPexHCbVnXlrLWsPyXqJRasyBGFkpqxF0p2a7ML6FnKC172FzvM15dnltLM1R+hDA5vz5UXFj7wqZba6DNfcZ2dlB0OoOhB1uDvBmh8lyDtWr1RYUqhXT2CtZE6vZcE3m0W5Y7W/TERI25ETIgfKnOK2Xa+LIAsK7G3A6g/jMcs9sjFVsPiFpikHQWpqbhRTrOg1+xfzkflrVz7RxZPGvV+D2/lI2Mpk4bDvwU1KX2hU6b8KwnYinppKtvlst/68v95h8TkGcAEoQ9t18hDWv5T8gju9fKfrQ/1v4Ts2jurMe7nxOp273yQ5W08fQ6RRkcG1SnmDFCdRYjepB0MvbzgvJnBvTp0q1Fmp1UBCuNxUMeq43OlraGdk5NbeGKoh7BainLVS98tQb7fRO8HsM8vnwTin6OpjyRbwtoiJWSkREBIWyusHqfpHLL+rACId/FVzfan62tWK0Wy+0bIv13IRfi1/KSaVIKoUbgAB4AWED9yu2UczVn+dUyjwpqE/eDSTj8V0dKpU+Yjvp9FS2npI3J5bYSj300Y97OoZj5kkwLCIiAlZswXxGKa9+tSTwy0gT+/LOeOGwa085Ue2xdrm93IA/ACB7REQEREBERA5Py+25ibvRQIzVnPR5Q2cU0bTQjdl95b3zGdL2Js80MNSpE5jTpqhY+8wGpPneQcHyUp08UcTnqu3R9EiVGUpSS9/yfVvx4ky8mZkYnLhtg4XbKO6kU8SWpKBqwDMLFhuHXZT5GdRM5Dyq5OZcZh+krPUd8WqD8pdyrXcFUUDIBZde6Zr8x16IiahK/be2Vw1I1GBbUKiL7T1D7Kr6HXgASZYzUNuKa2KPzaIyKNfzj5Wc+mRfXtm9K906a2tqNuMbR5v8AF1q9SqTRHSO72ztpmYtYdTvkmlzd1DSFOrWAVWdrIt7M4RT1jbhTUeU6bWw3h6SqxLW0tOtW3jSnNploWN2ZVpL1lzBbLn6uU99gcy+FrDd3yNgVNQqg3u4RbG2rNlHnr8JtG2mvSPbpv+sCb+QM1Gl1QjIMrDKVawzAixU+O6/nLNc9oiYafpxPl17E7LWjTCr7IAVdeAFh/r5yJyY2umHx6q7ZVro1O59k1lZWpAnhp0oHpNJfnHxBOWrTRh85CQfumVmO5TGroUKkmytcWDG4UjipuRrKVom1ZrKWI7ZiX0tE8cHfo0De0FXN9YAX+M9pylwiJmBV7TbNXw9O2mZ6reFJOr+3USWcqsTTP/mFFuHQYgW7+koH8JawPxXoh0ZTuYFT4EWP4yDybb+yUQd6otNvrUx0bfFTLGQNnjJUrJwzCqO5agN/21eBPiIgIiICIiAiIgIiICIiBmeZoKWzFVzDc1hcDx3z9xAzMREAZq2COZM/6RmqXF9Q7EqfuhZtDjQ+Bmk7Oxg6CnwsiqR2Mq2ZT3ggg+EnwRuZQ5eHriF08Lek1HbeLNG5JBQ3te9w3BRbff8A1my164tv/oD/AHmj8ucf1aaL7RbNpvAAsDbxPwnQrG1Zr+L2tUrtkIVF1DjezAe6TwG/xsZ5VqckbQwApU0Ye0rqCe3Oyq1/X4SRXw/9Xk3adygrU552ve+7dwls+Gv/ALyMcP8AiOPdNoxtJu7ZzV8pDisFkc3q4cikx4slr02Piunipm5TivNDizT2iad+rVosLaatTKsvwLes7VOP1FOzJML2O3dXZERIEitx4ticMw4mtT8mp5/xpLLKQdpvZqJ49MoH21ZT8DJ0BIOKbLXpN88PSOvEjpF04nqNbz7ZOnnWwysVLC5Rsy9zZSt/RmHnA9ImZiAiIgIiICIiAiIgIiICIiAiIgZnNttP0eLxCjQZwwHC7IpYgd7XPjedImhc4GzStVK49lwKbdzrfL6qT92TYZ1ZHkjcNT2ltyop6oViSABcg6g79N2hN+4zX6d6mLJLZigu5sLZzoABwC2AHge2e+1a2Rw54Kcp3n2GBsONmYDzkPDE4fKWuekQZ7akVASxJB4da26dKnhVtwstpUs6MoNiQQDpoR7PxErsLVq5R0oXUA3FxqbXBU8d+oMsmqgi4NwdQd8h1W75NHKN5VW0kSpWGunb+E9Kz2lfXrd3wk0W010sNibbOFxVHED/AJTXYAamkVKuB5E+k+j8PXV0V0OZWAZWG4qwuCPEGfKtSvv8+HdO6cze0DU2bkJJ6Gq9NdN1PR1A7hmI7tBOb10ROrwtdPOvDeoiJzVpXbZ/5P6+l/mljK/aurUF4mspH2FZj8BLCAiIgIiICIiAiIgIiICIiAiIgIiICIiAkTa2zExFFqT7mG8b1b3WU8CDYxEcMOQ8ouRdemys4GWnfNUBVha6Nmykg2JQC28Z+NjKvF08uKQncyMgHY189wR2jTyExE6fT3m8eVPLGuFa9R6Tmmi5hY1AM1iMzWsCdPXsnp0lxexHcbHUEjeIiXa8oJQsSP60lViRv0/CIizeqGT/AD4Dsv8Ayn0HzO7PNLZVMm16r1KunYWyi/kvxiJz+q+GFrFy3eIic9OgY2gzYigfcTpWO6+coEUeFnc+Qk+IgIiICIiB/9k="/>
          <p:cNvSpPr>
            <a:spLocks noChangeAspect="1" noChangeArrowheads="1"/>
          </p:cNvSpPr>
          <p:nvPr/>
        </p:nvSpPr>
        <p:spPr bwMode="auto">
          <a:xfrm>
            <a:off x="63500" y="-919163"/>
            <a:ext cx="2419350" cy="18954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7" name="Imagem 6" descr="cateter.bmp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51720" y="5013176"/>
            <a:ext cx="1867590" cy="1463190"/>
          </a:xfrm>
          <a:prstGeom prst="rect">
            <a:avLst/>
          </a:prstGeom>
        </p:spPr>
      </p:pic>
      <p:pic>
        <p:nvPicPr>
          <p:cNvPr id="12294" name="Picture 6" descr="http://t2.gstatic.com/images?q=tbn:ANd9GcRaj0v95IHNEsrA02_xAMI0qMFehGVtbGNrkLrPZtqw6aZ7fsTcb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944" y="5013176"/>
            <a:ext cx="1731121" cy="15853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Trombose venosa profunda dos braços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Diagnóstico: </a:t>
            </a:r>
            <a:r>
              <a:rPr lang="pt-BR" dirty="0" err="1" smtClean="0"/>
              <a:t>ultrassonografia</a:t>
            </a:r>
            <a:r>
              <a:rPr lang="pt-BR" dirty="0" smtClean="0"/>
              <a:t> compressiva é de escolha</a:t>
            </a:r>
          </a:p>
          <a:p>
            <a:r>
              <a:rPr lang="pt-BR" dirty="0" smtClean="0"/>
              <a:t>Tratamento: </a:t>
            </a:r>
            <a:r>
              <a:rPr lang="pt-BR" dirty="0" err="1" smtClean="0"/>
              <a:t>heparina</a:t>
            </a:r>
            <a:r>
              <a:rPr lang="pt-BR" dirty="0" smtClean="0"/>
              <a:t> de baixo peso molecular em dose terapêutica, cateteres removidos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1026" name="Picture 2" descr="http://2.bp.blogspot.com/_a3HvZzMCzQw/TCn5jdIlQNI/AAAAAAAAAMg/Ct88pcEnnuk/s320/3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lum bright="54000" contrast="9000"/>
          </a:blip>
          <a:srcRect/>
          <a:stretch>
            <a:fillRect/>
          </a:stretch>
        </p:blipFill>
        <p:spPr bwMode="auto">
          <a:xfrm>
            <a:off x="3491880" y="3284984"/>
            <a:ext cx="203835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1916832"/>
            <a:ext cx="8229600" cy="4389120"/>
          </a:xfrm>
        </p:spPr>
        <p:txBody>
          <a:bodyPr>
            <a:normAutofit lnSpcReduction="10000"/>
          </a:bodyPr>
          <a:lstStyle/>
          <a:p>
            <a:r>
              <a:rPr lang="pt-BR" dirty="0" smtClean="0"/>
              <a:t>TVP, </a:t>
            </a:r>
            <a:r>
              <a:rPr lang="pt-BR" dirty="0" err="1" smtClean="0"/>
              <a:t>consequente</a:t>
            </a:r>
            <a:r>
              <a:rPr lang="pt-BR" dirty="0" smtClean="0"/>
              <a:t> </a:t>
            </a:r>
            <a:r>
              <a:rPr lang="pt-BR" dirty="0" err="1" smtClean="0"/>
              <a:t>embolismo</a:t>
            </a:r>
            <a:r>
              <a:rPr lang="pt-BR" dirty="0" smtClean="0"/>
              <a:t> pulmonar  e síndrome pós-trombótica são muito comuns</a:t>
            </a:r>
          </a:p>
          <a:p>
            <a:endParaRPr lang="pt-BR" dirty="0" smtClean="0"/>
          </a:p>
          <a:p>
            <a:r>
              <a:rPr lang="pt-BR" dirty="0" smtClean="0"/>
              <a:t>Surgimento trombo</a:t>
            </a:r>
          </a:p>
          <a:p>
            <a:endParaRPr lang="pt-BR" dirty="0" smtClean="0"/>
          </a:p>
          <a:p>
            <a:endParaRPr lang="pt-BR" dirty="0" smtClean="0"/>
          </a:p>
          <a:p>
            <a:pPr lvl="5"/>
            <a:endParaRPr lang="pt-BR" dirty="0" smtClean="0"/>
          </a:p>
          <a:p>
            <a:pPr lvl="5"/>
            <a:r>
              <a:rPr lang="pt-BR" dirty="0" smtClean="0"/>
              <a:t>Profilaxia com baixa dose de anticoagulante é efetiva</a:t>
            </a:r>
          </a:p>
          <a:p>
            <a:endParaRPr lang="pt-BR" dirty="0" smtClean="0"/>
          </a:p>
          <a:p>
            <a:r>
              <a:rPr lang="pt-BR" dirty="0" smtClean="0"/>
              <a:t>Diagnóstico: US e </a:t>
            </a:r>
            <a:r>
              <a:rPr lang="pt-BR" dirty="0" smtClean="0"/>
              <a:t>flebografia </a:t>
            </a:r>
            <a:endParaRPr lang="pt-BR" dirty="0" smtClean="0"/>
          </a:p>
          <a:p>
            <a:pPr>
              <a:buNone/>
            </a:pPr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4932040" y="2924944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espontâneo</a:t>
            </a:r>
            <a:endParaRPr lang="pt-BR" dirty="0"/>
          </a:p>
        </p:txBody>
      </p:sp>
      <p:cxnSp>
        <p:nvCxnSpPr>
          <p:cNvPr id="9" name="Conector reto 8"/>
          <p:cNvCxnSpPr/>
          <p:nvPr/>
        </p:nvCxnSpPr>
        <p:spPr>
          <a:xfrm>
            <a:off x="3779912" y="3429000"/>
            <a:ext cx="1008112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4860032" y="3573016"/>
            <a:ext cx="22322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Cirurgia, trauma ou tempo prolongado no leito</a:t>
            </a:r>
            <a:endParaRPr lang="pt-BR" dirty="0"/>
          </a:p>
        </p:txBody>
      </p:sp>
      <p:cxnSp>
        <p:nvCxnSpPr>
          <p:cNvPr id="13" name="Conector reto 12"/>
          <p:cNvCxnSpPr/>
          <p:nvPr/>
        </p:nvCxnSpPr>
        <p:spPr>
          <a:xfrm flipV="1">
            <a:off x="3779912" y="3140968"/>
            <a:ext cx="1008112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25 % dos pacientes sintomáticos tem um trombo</a:t>
            </a:r>
          </a:p>
          <a:p>
            <a:endParaRPr lang="pt-BR" dirty="0" smtClean="0"/>
          </a:p>
          <a:p>
            <a:r>
              <a:rPr lang="pt-BR" dirty="0" smtClean="0"/>
              <a:t>Quadro clínico + </a:t>
            </a:r>
            <a:r>
              <a:rPr lang="pt-BR" dirty="0" err="1" smtClean="0"/>
              <a:t>D-dímero</a:t>
            </a:r>
            <a:r>
              <a:rPr lang="pt-BR" dirty="0" smtClean="0"/>
              <a:t> = descarta ou não TVP</a:t>
            </a:r>
          </a:p>
          <a:p>
            <a:endParaRPr lang="pt-BR" dirty="0" smtClean="0"/>
          </a:p>
          <a:p>
            <a:r>
              <a:rPr lang="pt-BR" dirty="0" smtClean="0"/>
              <a:t>Prevenção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err="1" smtClean="0"/>
              <a:t>heparina</a:t>
            </a:r>
            <a:r>
              <a:rPr lang="pt-BR" dirty="0" smtClean="0"/>
              <a:t> de baixo peso molecular seguida de antagonistas da vitamina K</a:t>
            </a:r>
          </a:p>
          <a:p>
            <a:pPr lvl="2">
              <a:buFont typeface="Wingdings" pitchFamily="2" charset="2"/>
              <a:buChar char="Ø"/>
            </a:pPr>
            <a:r>
              <a:rPr lang="pt-BR" dirty="0" smtClean="0"/>
              <a:t>3 a 6 meses são suficientes para muitos pacientes</a:t>
            </a:r>
          </a:p>
          <a:p>
            <a:endParaRPr lang="pt-BR" dirty="0" smtClean="0"/>
          </a:p>
          <a:p>
            <a:pPr lvl="2">
              <a:buNone/>
            </a:pP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Conclusão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Deficiência de </a:t>
            </a:r>
            <a:r>
              <a:rPr lang="pt-BR" dirty="0" err="1" smtClean="0"/>
              <a:t>antitrombina</a:t>
            </a:r>
            <a:r>
              <a:rPr lang="pt-BR" dirty="0" smtClean="0"/>
              <a:t>, presença de anticoagulante </a:t>
            </a:r>
            <a:r>
              <a:rPr lang="pt-BR" dirty="0" err="1" smtClean="0"/>
              <a:t>lúpico</a:t>
            </a:r>
            <a:r>
              <a:rPr lang="pt-BR" dirty="0" smtClean="0"/>
              <a:t>, </a:t>
            </a:r>
            <a:r>
              <a:rPr lang="pt-BR" dirty="0" err="1" smtClean="0"/>
              <a:t>homozigose</a:t>
            </a:r>
            <a:r>
              <a:rPr lang="pt-BR" dirty="0" smtClean="0"/>
              <a:t>, ou TVP prévia </a:t>
            </a:r>
            <a:r>
              <a:rPr lang="pt-BR" dirty="0" smtClean="0">
                <a:sym typeface="Wingdings" pitchFamily="2" charset="2"/>
              </a:rPr>
              <a:t> </a:t>
            </a:r>
            <a:r>
              <a:rPr lang="pt-BR" dirty="0" err="1" smtClean="0">
                <a:sym typeface="Wingdings" pitchFamily="2" charset="2"/>
              </a:rPr>
              <a:t>anticoagulação</a:t>
            </a:r>
            <a:r>
              <a:rPr lang="pt-BR" dirty="0" smtClean="0">
                <a:sym typeface="Wingdings" pitchFamily="2" charset="2"/>
              </a:rPr>
              <a:t> permanente</a:t>
            </a:r>
          </a:p>
          <a:p>
            <a:endParaRPr lang="pt-BR" dirty="0" smtClean="0"/>
          </a:p>
          <a:p>
            <a:r>
              <a:rPr lang="pt-BR" dirty="0" smtClean="0"/>
              <a:t>Pacientes com câncer </a:t>
            </a:r>
            <a:r>
              <a:rPr lang="pt-BR" dirty="0" smtClean="0">
                <a:sym typeface="Wingdings" pitchFamily="2" charset="2"/>
              </a:rPr>
              <a:t></a:t>
            </a:r>
            <a:r>
              <a:rPr lang="pt-BR" dirty="0" smtClean="0"/>
              <a:t> </a:t>
            </a:r>
            <a:r>
              <a:rPr lang="pt-BR" dirty="0" err="1" smtClean="0"/>
              <a:t>heparina</a:t>
            </a:r>
            <a:r>
              <a:rPr lang="pt-BR" dirty="0" smtClean="0"/>
              <a:t> de baixo peso molecular é mais efetiva que e tão segura quanto antagonistas da vitamina K </a:t>
            </a:r>
          </a:p>
          <a:p>
            <a:endParaRPr lang="pt-BR" dirty="0" smtClean="0"/>
          </a:p>
          <a:p>
            <a:r>
              <a:rPr lang="pt-BR" dirty="0" smtClean="0"/>
              <a:t>Risco de trombose: </a:t>
            </a:r>
          </a:p>
          <a:p>
            <a:pPr lvl="1"/>
            <a:r>
              <a:rPr lang="pt-BR" dirty="0" smtClean="0"/>
              <a:t>Porém: gravidez, uso de anticonceptivos orais e reposição hormonal </a:t>
            </a:r>
            <a:r>
              <a:rPr lang="pt-BR" dirty="0" smtClean="0">
                <a:sym typeface="Wingdings" pitchFamily="2" charset="2"/>
              </a:rPr>
              <a:t> importantes fatores de risco 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dirty="0" smtClean="0"/>
              <a:t>www.thelancet.com  </a:t>
            </a:r>
            <a:r>
              <a:rPr lang="pt-BR" dirty="0" err="1" smtClean="0"/>
              <a:t>Vol</a:t>
            </a:r>
            <a:r>
              <a:rPr lang="pt-BR" dirty="0" smtClean="0"/>
              <a:t> 365  </a:t>
            </a:r>
            <a:r>
              <a:rPr lang="pt-BR" dirty="0" err="1" smtClean="0"/>
              <a:t>March</a:t>
            </a:r>
            <a:r>
              <a:rPr lang="pt-BR" dirty="0" smtClean="0"/>
              <a:t> 26,2005</a:t>
            </a:r>
            <a:endParaRPr lang="pt-BR" dirty="0"/>
          </a:p>
        </p:txBody>
      </p:sp>
      <p:pic>
        <p:nvPicPr>
          <p:cNvPr id="5" name="Imagem 4" descr="simbol home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4941168"/>
            <a:ext cx="648072" cy="648072"/>
          </a:xfrm>
          <a:prstGeom prst="rect">
            <a:avLst/>
          </a:prstGeom>
        </p:spPr>
      </p:pic>
      <p:pic>
        <p:nvPicPr>
          <p:cNvPr id="6" name="Imagem 5" descr="simbolo-de-venu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491880" y="5013176"/>
            <a:ext cx="622329" cy="583606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139952" y="4869160"/>
            <a:ext cx="5760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/>
              <a:t>&lt;</a:t>
            </a:r>
            <a:endParaRPr lang="pt-BR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/>
          <a:lstStyle/>
          <a:p>
            <a:pPr algn="ctr"/>
            <a:r>
              <a:rPr lang="pt-BR" dirty="0" smtClean="0"/>
              <a:t>OBRIGADA!!!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7" name="Espaço Reservado para Conteúdo 6" descr="coágul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403648" y="1844824"/>
            <a:ext cx="6149484" cy="439248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Introdução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7544" y="2420888"/>
            <a:ext cx="8229600" cy="3236992"/>
          </a:xfrm>
        </p:spPr>
        <p:txBody>
          <a:bodyPr/>
          <a:lstStyle/>
          <a:p>
            <a:r>
              <a:rPr lang="pt-BR" dirty="0" smtClean="0"/>
              <a:t>Foco do seminário: TVP das pernas, com ênfase nas novas estratégias diagnosticas e terapêuticas</a:t>
            </a:r>
          </a:p>
          <a:p>
            <a:endParaRPr lang="pt-BR" dirty="0" smtClean="0"/>
          </a:p>
          <a:p>
            <a:r>
              <a:rPr lang="pt-BR" dirty="0" smtClean="0"/>
              <a:t>Abordagem do tratamento em grupos específicos de pacientes: mulheres e pessoas com câncer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Epidemiologia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Dados provenientes de estudos de </a:t>
            </a:r>
            <a:r>
              <a:rPr lang="pt-BR" dirty="0" smtClean="0"/>
              <a:t>sobre </a:t>
            </a:r>
            <a:r>
              <a:rPr lang="pt-BR" dirty="0" smtClean="0"/>
              <a:t>pacientes </a:t>
            </a:r>
            <a:r>
              <a:rPr lang="pt-BR" dirty="0" smtClean="0"/>
              <a:t>sintomáticos (basicamente);</a:t>
            </a:r>
            <a:endParaRPr lang="pt-BR" dirty="0" smtClean="0"/>
          </a:p>
          <a:p>
            <a:r>
              <a:rPr lang="pt-BR" dirty="0" smtClean="0"/>
              <a:t>População em geral: 0.5 por 1000 pessoas em um ano;</a:t>
            </a:r>
          </a:p>
          <a:p>
            <a:r>
              <a:rPr lang="pt-BR" dirty="0" smtClean="0"/>
              <a:t>Doença rara em crianças menores que 15 anos;</a:t>
            </a:r>
          </a:p>
          <a:p>
            <a:r>
              <a:rPr lang="pt-BR" dirty="0" smtClean="0"/>
              <a:t>Incidência cresce com o avanço da idade;</a:t>
            </a:r>
          </a:p>
          <a:p>
            <a:r>
              <a:rPr lang="pt-BR" dirty="0" smtClean="0"/>
              <a:t>1.8 por 1000 em pacientes entre 65 a 69 anos;</a:t>
            </a:r>
          </a:p>
          <a:p>
            <a:r>
              <a:rPr lang="pt-BR" dirty="0" smtClean="0"/>
              <a:t>3.1 por 1000 em pacientes entre 85 a 89 anos;</a:t>
            </a:r>
          </a:p>
          <a:p>
            <a:r>
              <a:rPr lang="pt-BR" dirty="0" smtClean="0"/>
              <a:t>2/3 da doença causada pelos fatores de risco: </a:t>
            </a:r>
            <a:r>
              <a:rPr lang="pt-BR" dirty="0" smtClean="0">
                <a:solidFill>
                  <a:srgbClr val="0066FF"/>
                </a:solidFill>
              </a:rPr>
              <a:t>cirurgia, câncer, imobilização;</a:t>
            </a:r>
            <a:endParaRPr lang="pt-BR" dirty="0">
              <a:solidFill>
                <a:srgbClr val="0066FF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Epidemiologia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Adultos negros: 0.69%;</a:t>
            </a:r>
          </a:p>
          <a:p>
            <a:r>
              <a:rPr lang="pt-BR" dirty="0" smtClean="0"/>
              <a:t>Adultos brancos: 0.84%;</a:t>
            </a:r>
          </a:p>
          <a:p>
            <a:r>
              <a:rPr lang="pt-BR" dirty="0" smtClean="0"/>
              <a:t>Estudo britânico: 25% em brancos e 22% em negros;</a:t>
            </a:r>
          </a:p>
          <a:p>
            <a:r>
              <a:rPr lang="pt-BR" dirty="0" smtClean="0"/>
              <a:t>Prevalência na população asiática é baixa;</a:t>
            </a:r>
          </a:p>
          <a:p>
            <a:r>
              <a:rPr lang="pt-BR" dirty="0" smtClean="0"/>
              <a:t>Risco ligeiramente maior          para  em relação a         ;</a:t>
            </a:r>
          </a:p>
          <a:p>
            <a:r>
              <a:rPr lang="pt-BR" dirty="0" smtClean="0"/>
              <a:t>Incidência para o primeiro episódio de trombose: </a:t>
            </a:r>
          </a:p>
          <a:p>
            <a:pPr>
              <a:buNone/>
            </a:pPr>
            <a:r>
              <a:rPr lang="pt-BR" dirty="0" smtClean="0"/>
              <a:t>	1.3 por 1000 para </a:t>
            </a:r>
            <a:r>
              <a:rPr lang="pt-BR" dirty="0" smtClean="0">
                <a:solidFill>
                  <a:srgbClr val="0066FF"/>
                </a:solidFill>
              </a:rPr>
              <a:t>homens</a:t>
            </a:r>
            <a:r>
              <a:rPr lang="pt-BR" dirty="0" smtClean="0"/>
              <a:t>  </a:t>
            </a:r>
          </a:p>
          <a:p>
            <a:pPr>
              <a:buNone/>
            </a:pPr>
            <a:r>
              <a:rPr lang="pt-BR" dirty="0" smtClean="0"/>
              <a:t>	1.1 por 1000 para </a:t>
            </a:r>
            <a:r>
              <a:rPr lang="pt-BR" dirty="0" smtClean="0">
                <a:solidFill>
                  <a:srgbClr val="FF0066"/>
                </a:solidFill>
              </a:rPr>
              <a:t>mulheres</a:t>
            </a:r>
            <a:endParaRPr lang="pt-BR" dirty="0" smtClean="0"/>
          </a:p>
          <a:p>
            <a:pPr>
              <a:buNone/>
            </a:pPr>
            <a:endParaRPr lang="pt-BR" dirty="0"/>
          </a:p>
        </p:txBody>
      </p:sp>
      <p:pic>
        <p:nvPicPr>
          <p:cNvPr id="4" name="Imagem 3" descr="simbol home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27984" y="3717032"/>
            <a:ext cx="648072" cy="648072"/>
          </a:xfrm>
          <a:prstGeom prst="rect">
            <a:avLst/>
          </a:prstGeom>
        </p:spPr>
      </p:pic>
      <p:pic>
        <p:nvPicPr>
          <p:cNvPr id="5" name="Imagem 4" descr="simbolo-de-venu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740352" y="3789040"/>
            <a:ext cx="622329" cy="583606"/>
          </a:xfrm>
          <a:prstGeom prst="rect">
            <a:avLst/>
          </a:prstGeom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Fisiopatologia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t-BR" dirty="0" smtClean="0"/>
              <a:t>			            Dano na parede do vaso</a:t>
            </a:r>
          </a:p>
          <a:p>
            <a:r>
              <a:rPr lang="pt-BR" dirty="0" err="1" smtClean="0"/>
              <a:t>Virchow</a:t>
            </a:r>
            <a:r>
              <a:rPr lang="pt-BR" dirty="0" smtClean="0"/>
              <a:t>, 1856       Alterações no fluxo	</a:t>
            </a:r>
          </a:p>
          <a:p>
            <a:pPr lvl="1">
              <a:buNone/>
            </a:pPr>
            <a:r>
              <a:rPr lang="pt-BR" dirty="0" smtClean="0"/>
              <a:t>			             </a:t>
            </a:r>
            <a:r>
              <a:rPr lang="pt-BR" dirty="0" err="1" smtClean="0"/>
              <a:t>Hipercoagulabilidade</a:t>
            </a:r>
            <a:endParaRPr lang="pt-BR" dirty="0" smtClean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sp>
        <p:nvSpPr>
          <p:cNvPr id="5" name="Seta para a direita 4"/>
          <p:cNvSpPr/>
          <p:nvPr/>
        </p:nvSpPr>
        <p:spPr>
          <a:xfrm>
            <a:off x="2843808" y="2564904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 rot="19774117">
            <a:off x="2843808" y="2249382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 rot="1751982">
            <a:off x="2843808" y="2877166"/>
            <a:ext cx="432048" cy="1440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 descr="trombos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95736" y="3356992"/>
            <a:ext cx="3739582" cy="29946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pt-BR" dirty="0" smtClean="0"/>
              <a:t>Fisiopatologia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551784"/>
          </a:xfrm>
        </p:spPr>
        <p:txBody>
          <a:bodyPr/>
          <a:lstStyle/>
          <a:p>
            <a:pPr>
              <a:buNone/>
            </a:pPr>
            <a:r>
              <a:rPr lang="pt-BR" dirty="0" smtClean="0"/>
              <a:t> </a:t>
            </a:r>
          </a:p>
          <a:p>
            <a:endParaRPr lang="pt-BR" dirty="0" smtClean="0"/>
          </a:p>
          <a:p>
            <a:pPr>
              <a:buNone/>
            </a:pPr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  <a:p>
            <a:r>
              <a:rPr lang="pt-BR" dirty="0" smtClean="0"/>
              <a:t>Se formam normalmente nas válvulas das veias da panturrilha e avançam para as veias proximais;</a:t>
            </a:r>
          </a:p>
          <a:p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BR" smtClean="0"/>
              <a:t>www.thelancet.com  Vol 365  March 26,2005</a:t>
            </a:r>
            <a:endParaRPr lang="pt-BR"/>
          </a:p>
        </p:txBody>
      </p:sp>
      <p:pic>
        <p:nvPicPr>
          <p:cNvPr id="5" name="Imagem 4" descr="tromb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347864" y="2924944"/>
            <a:ext cx="2295525" cy="1990725"/>
          </a:xfrm>
          <a:prstGeom prst="rect">
            <a:avLst/>
          </a:prstGeom>
        </p:spPr>
      </p:pic>
      <p:cxnSp>
        <p:nvCxnSpPr>
          <p:cNvPr id="7" name="Conector de seta reta 6"/>
          <p:cNvCxnSpPr/>
          <p:nvPr/>
        </p:nvCxnSpPr>
        <p:spPr>
          <a:xfrm flipV="1">
            <a:off x="2483768" y="1772816"/>
            <a:ext cx="1008112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>
            <a:off x="2483768" y="2132856"/>
            <a:ext cx="100811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de seta reta 8"/>
          <p:cNvCxnSpPr/>
          <p:nvPr/>
        </p:nvCxnSpPr>
        <p:spPr>
          <a:xfrm>
            <a:off x="2483768" y="2276872"/>
            <a:ext cx="1008112" cy="14401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3563888" y="1556792"/>
            <a:ext cx="16968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Fios  de Fibrina </a:t>
            </a:r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563888" y="191683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Glóbulos Vermelhos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3563888" y="2276872"/>
            <a:ext cx="13681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Plaquetas</a:t>
            </a:r>
            <a:endParaRPr lang="pt-BR" dirty="0"/>
          </a:p>
        </p:txBody>
      </p:sp>
      <p:sp>
        <p:nvSpPr>
          <p:cNvPr id="21" name="CaixaDeTexto 20"/>
          <p:cNvSpPr txBox="1"/>
          <p:nvPr/>
        </p:nvSpPr>
        <p:spPr>
          <a:xfrm>
            <a:off x="755576" y="1844824"/>
            <a:ext cx="15841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dirty="0" smtClean="0"/>
              <a:t>Trombos</a:t>
            </a:r>
            <a:endParaRPr lang="pt-B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uxo">
  <a:themeElements>
    <a:clrScheme name="Fluxo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uxo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uxo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579</TotalTime>
  <Words>2161</Words>
  <Application>Microsoft Office PowerPoint</Application>
  <PresentationFormat>Apresentação na tela (4:3)</PresentationFormat>
  <Paragraphs>374</Paragraphs>
  <Slides>49</Slides>
  <Notes>46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49</vt:i4>
      </vt:variant>
    </vt:vector>
  </HeadingPairs>
  <TitlesOfParts>
    <vt:vector size="50" baseType="lpstr">
      <vt:lpstr>Fluxo</vt:lpstr>
      <vt:lpstr>Trombose Venosa Profunda </vt:lpstr>
      <vt:lpstr>Trombose Venosa Profunda </vt:lpstr>
      <vt:lpstr>Estratégia de busca e critério de seleção</vt:lpstr>
      <vt:lpstr>Introdução</vt:lpstr>
      <vt:lpstr>Introdução</vt:lpstr>
      <vt:lpstr>Epidemiologia</vt:lpstr>
      <vt:lpstr>Epidemiologia</vt:lpstr>
      <vt:lpstr>Fisiopatologia</vt:lpstr>
      <vt:lpstr>Fisiopatologia</vt:lpstr>
      <vt:lpstr>Fisiopatologia</vt:lpstr>
      <vt:lpstr>Fisiopatologia</vt:lpstr>
      <vt:lpstr>Condições associadas com aumento do risco TVP</vt:lpstr>
      <vt:lpstr>Fatores de Risco</vt:lpstr>
      <vt:lpstr>Fatores de Risco</vt:lpstr>
      <vt:lpstr>Fatores de Risco</vt:lpstr>
      <vt:lpstr>Trombofilia</vt:lpstr>
      <vt:lpstr>Trombofilia</vt:lpstr>
      <vt:lpstr>Trombofilia</vt:lpstr>
      <vt:lpstr>Prevenção Primária</vt:lpstr>
      <vt:lpstr>Diagnóstico</vt:lpstr>
      <vt:lpstr>Diagnóstico</vt:lpstr>
      <vt:lpstr>Diagnóstico</vt:lpstr>
      <vt:lpstr>Diagnóstico</vt:lpstr>
      <vt:lpstr>Diagnóstico – TVP recorrente</vt:lpstr>
      <vt:lpstr>Tratamento</vt:lpstr>
      <vt:lpstr>Tratamento</vt:lpstr>
      <vt:lpstr>Tratamento</vt:lpstr>
      <vt:lpstr>Tratamento</vt:lpstr>
      <vt:lpstr>Tratamento – prevenção longo prazo</vt:lpstr>
      <vt:lpstr>Tratamento – novas estratégias</vt:lpstr>
      <vt:lpstr>Tratamento – novas estratégias</vt:lpstr>
      <vt:lpstr>Tratamento – novas estratégias</vt:lpstr>
      <vt:lpstr>Tratamento – novas estratégias</vt:lpstr>
      <vt:lpstr>Tratamento – novas estratégias</vt:lpstr>
      <vt:lpstr>Grupos específicos</vt:lpstr>
      <vt:lpstr>Trombose e as Mulheres</vt:lpstr>
      <vt:lpstr>Trombose e as Mulheres</vt:lpstr>
      <vt:lpstr>Trombose e as Mulheres</vt:lpstr>
      <vt:lpstr>Trombose e as mulheres</vt:lpstr>
      <vt:lpstr>Câncer e Trombose</vt:lpstr>
      <vt:lpstr>Câncer e Trombose</vt:lpstr>
      <vt:lpstr>Síndrome pós trombótica da perna</vt:lpstr>
      <vt:lpstr>Síndrome pós trombótica da perna</vt:lpstr>
      <vt:lpstr>Trombose venosa profunda dos braços</vt:lpstr>
      <vt:lpstr>Trombose venosa profunda dos braços</vt:lpstr>
      <vt:lpstr>Conclusão</vt:lpstr>
      <vt:lpstr>Conclusão</vt:lpstr>
      <vt:lpstr>Conclusão</vt:lpstr>
      <vt:lpstr>OBRIGADA!!!</vt:lpstr>
    </vt:vector>
  </TitlesOfParts>
  <Company>UNISA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Trombose Venosa Profunda</dc:title>
  <dc:creator>CMI</dc:creator>
  <cp:lastModifiedBy>multimeios</cp:lastModifiedBy>
  <cp:revision>70</cp:revision>
  <dcterms:created xsi:type="dcterms:W3CDTF">2011-09-19T12:26:59Z</dcterms:created>
  <dcterms:modified xsi:type="dcterms:W3CDTF">2011-09-20T20:48:23Z</dcterms:modified>
</cp:coreProperties>
</file>